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82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6" r:id="rId11"/>
    <p:sldId id="267" r:id="rId12"/>
    <p:sldId id="268" r:id="rId13"/>
    <p:sldId id="270" r:id="rId14"/>
    <p:sldId id="271" r:id="rId15"/>
    <p:sldId id="269" r:id="rId16"/>
    <p:sldId id="272" r:id="rId17"/>
    <p:sldId id="276" r:id="rId18"/>
    <p:sldId id="281" r:id="rId19"/>
    <p:sldId id="283" r:id="rId20"/>
    <p:sldId id="287" r:id="rId21"/>
    <p:sldId id="289" r:id="rId22"/>
    <p:sldId id="293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2"/>
  </p:normalViewPr>
  <p:slideViewPr>
    <p:cSldViewPr snapToGrid="0">
      <p:cViewPr varScale="1">
        <p:scale>
          <a:sx n="106" d="100"/>
          <a:sy n="106" d="100"/>
        </p:scale>
        <p:origin x="792" y="-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10" Type="http://schemas.openxmlformats.org/officeDocument/2006/relationships/image" Target="../media/image26.svg"/><Relationship Id="rId4" Type="http://schemas.openxmlformats.org/officeDocument/2006/relationships/image" Target="../media/image20.svg"/><Relationship Id="rId9" Type="http://schemas.openxmlformats.org/officeDocument/2006/relationships/image" Target="../media/image25.pn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10" Type="http://schemas.openxmlformats.org/officeDocument/2006/relationships/image" Target="../media/image26.svg"/><Relationship Id="rId4" Type="http://schemas.openxmlformats.org/officeDocument/2006/relationships/image" Target="../media/image20.svg"/><Relationship Id="rId9" Type="http://schemas.openxmlformats.org/officeDocument/2006/relationships/image" Target="../media/image25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1F1F988-C7B4-48CE-9682-BD2A1524C34C}" type="doc">
      <dgm:prSet loTypeId="urn:microsoft.com/office/officeart/2005/8/layout/vProcess5" loCatId="process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E145BF14-6653-43A9-BCCD-30E2D2C6453C}">
      <dgm:prSet/>
      <dgm:spPr/>
      <dgm:t>
        <a:bodyPr/>
        <a:lstStyle/>
        <a:p>
          <a:r>
            <a:rPr lang="en-US"/>
            <a:t>Dataset was found on Kaggle.com </a:t>
          </a:r>
        </a:p>
      </dgm:t>
    </dgm:pt>
    <dgm:pt modelId="{FA06877A-00F1-4627-8E67-45A4C5FF4A7B}" type="parTrans" cxnId="{EA0DF4C9-E723-4553-977E-866CDD7E340B}">
      <dgm:prSet/>
      <dgm:spPr/>
      <dgm:t>
        <a:bodyPr/>
        <a:lstStyle/>
        <a:p>
          <a:endParaRPr lang="en-US"/>
        </a:p>
      </dgm:t>
    </dgm:pt>
    <dgm:pt modelId="{741F0219-E179-4BE7-996B-AAB51DAD147A}" type="sibTrans" cxnId="{EA0DF4C9-E723-4553-977E-866CDD7E340B}">
      <dgm:prSet/>
      <dgm:spPr/>
      <dgm:t>
        <a:bodyPr/>
        <a:lstStyle/>
        <a:p>
          <a:endParaRPr lang="en-US"/>
        </a:p>
      </dgm:t>
    </dgm:pt>
    <dgm:pt modelId="{30E2C25B-1710-4D94-9FDF-DD73210E317E}">
      <dgm:prSet/>
      <dgm:spPr/>
      <dgm:t>
        <a:bodyPr/>
        <a:lstStyle/>
        <a:p>
          <a:r>
            <a:rPr lang="en-US"/>
            <a:t>The dataset used to predict Breast Cancer is taken from UCI Machine Learning Repository named Breast Cancer Wisconsin (Diagnostic) Data Set. </a:t>
          </a:r>
        </a:p>
      </dgm:t>
    </dgm:pt>
    <dgm:pt modelId="{4D4268D7-0748-4488-B661-C2A79C54F1E2}" type="parTrans" cxnId="{ED836AB4-E84D-4619-B85C-BB87416C16E9}">
      <dgm:prSet/>
      <dgm:spPr/>
      <dgm:t>
        <a:bodyPr/>
        <a:lstStyle/>
        <a:p>
          <a:endParaRPr lang="en-US"/>
        </a:p>
      </dgm:t>
    </dgm:pt>
    <dgm:pt modelId="{9E4888E3-53BB-4C78-9EB6-35B89732F252}" type="sibTrans" cxnId="{ED836AB4-E84D-4619-B85C-BB87416C16E9}">
      <dgm:prSet/>
      <dgm:spPr/>
      <dgm:t>
        <a:bodyPr/>
        <a:lstStyle/>
        <a:p>
          <a:endParaRPr lang="en-US"/>
        </a:p>
      </dgm:t>
    </dgm:pt>
    <dgm:pt modelId="{49295E54-BFC0-428A-8941-6BDE7EE1E7A7}">
      <dgm:prSet/>
      <dgm:spPr/>
      <dgm:t>
        <a:bodyPr/>
        <a:lstStyle/>
        <a:p>
          <a:r>
            <a:rPr lang="en-US"/>
            <a:t>The dataset includes a set of 30 features that describe the properties of the cell nuclei visible in the digital image of a fine needle aspirate (FNA) of a breast tumor.</a:t>
          </a:r>
        </a:p>
      </dgm:t>
    </dgm:pt>
    <dgm:pt modelId="{0387574A-8A96-4D77-B57D-E2DA85403C42}" type="parTrans" cxnId="{00F35BDE-5CC8-423E-9009-7B40FE66792C}">
      <dgm:prSet/>
      <dgm:spPr/>
      <dgm:t>
        <a:bodyPr/>
        <a:lstStyle/>
        <a:p>
          <a:endParaRPr lang="en-US"/>
        </a:p>
      </dgm:t>
    </dgm:pt>
    <dgm:pt modelId="{B5ECD72C-C905-4373-BA3A-3F5298799EE3}" type="sibTrans" cxnId="{00F35BDE-5CC8-423E-9009-7B40FE66792C}">
      <dgm:prSet/>
      <dgm:spPr/>
      <dgm:t>
        <a:bodyPr/>
        <a:lstStyle/>
        <a:p>
          <a:endParaRPr lang="en-US"/>
        </a:p>
      </dgm:t>
    </dgm:pt>
    <dgm:pt modelId="{07B820A6-477A-384F-A54F-D4C9D4405FF3}" type="pres">
      <dgm:prSet presAssocID="{01F1F988-C7B4-48CE-9682-BD2A1524C34C}" presName="outerComposite" presStyleCnt="0">
        <dgm:presLayoutVars>
          <dgm:chMax val="5"/>
          <dgm:dir/>
          <dgm:resizeHandles val="exact"/>
        </dgm:presLayoutVars>
      </dgm:prSet>
      <dgm:spPr/>
    </dgm:pt>
    <dgm:pt modelId="{F90D2FCF-3D57-A04A-8D7A-0658D3E04559}" type="pres">
      <dgm:prSet presAssocID="{01F1F988-C7B4-48CE-9682-BD2A1524C34C}" presName="dummyMaxCanvas" presStyleCnt="0">
        <dgm:presLayoutVars/>
      </dgm:prSet>
      <dgm:spPr/>
    </dgm:pt>
    <dgm:pt modelId="{A9B16132-F2AC-D640-94DE-99F429FB22E7}" type="pres">
      <dgm:prSet presAssocID="{01F1F988-C7B4-48CE-9682-BD2A1524C34C}" presName="ThreeNodes_1" presStyleLbl="node1" presStyleIdx="0" presStyleCnt="3">
        <dgm:presLayoutVars>
          <dgm:bulletEnabled val="1"/>
        </dgm:presLayoutVars>
      </dgm:prSet>
      <dgm:spPr/>
    </dgm:pt>
    <dgm:pt modelId="{8E30ACCA-E9B9-5746-9E1D-271A31246CD8}" type="pres">
      <dgm:prSet presAssocID="{01F1F988-C7B4-48CE-9682-BD2A1524C34C}" presName="ThreeNodes_2" presStyleLbl="node1" presStyleIdx="1" presStyleCnt="3">
        <dgm:presLayoutVars>
          <dgm:bulletEnabled val="1"/>
        </dgm:presLayoutVars>
      </dgm:prSet>
      <dgm:spPr/>
    </dgm:pt>
    <dgm:pt modelId="{1FCF9DC1-5F21-C34B-B6F6-1B8EAABA1B0B}" type="pres">
      <dgm:prSet presAssocID="{01F1F988-C7B4-48CE-9682-BD2A1524C34C}" presName="ThreeNodes_3" presStyleLbl="node1" presStyleIdx="2" presStyleCnt="3">
        <dgm:presLayoutVars>
          <dgm:bulletEnabled val="1"/>
        </dgm:presLayoutVars>
      </dgm:prSet>
      <dgm:spPr/>
    </dgm:pt>
    <dgm:pt modelId="{ABE78A5C-060D-F64E-B9A0-BD90700B6860}" type="pres">
      <dgm:prSet presAssocID="{01F1F988-C7B4-48CE-9682-BD2A1524C34C}" presName="ThreeConn_1-2" presStyleLbl="fgAccFollowNode1" presStyleIdx="0" presStyleCnt="2">
        <dgm:presLayoutVars>
          <dgm:bulletEnabled val="1"/>
        </dgm:presLayoutVars>
      </dgm:prSet>
      <dgm:spPr/>
    </dgm:pt>
    <dgm:pt modelId="{B13EE6D9-81A1-7F4B-9746-947B790CC133}" type="pres">
      <dgm:prSet presAssocID="{01F1F988-C7B4-48CE-9682-BD2A1524C34C}" presName="ThreeConn_2-3" presStyleLbl="fgAccFollowNode1" presStyleIdx="1" presStyleCnt="2">
        <dgm:presLayoutVars>
          <dgm:bulletEnabled val="1"/>
        </dgm:presLayoutVars>
      </dgm:prSet>
      <dgm:spPr/>
    </dgm:pt>
    <dgm:pt modelId="{87F7CD9E-8D74-3741-B38C-8268CA9752CC}" type="pres">
      <dgm:prSet presAssocID="{01F1F988-C7B4-48CE-9682-BD2A1524C34C}" presName="ThreeNodes_1_text" presStyleLbl="node1" presStyleIdx="2" presStyleCnt="3">
        <dgm:presLayoutVars>
          <dgm:bulletEnabled val="1"/>
        </dgm:presLayoutVars>
      </dgm:prSet>
      <dgm:spPr/>
    </dgm:pt>
    <dgm:pt modelId="{C26385D4-B459-4F44-AE0E-DB5AB6FF8469}" type="pres">
      <dgm:prSet presAssocID="{01F1F988-C7B4-48CE-9682-BD2A1524C34C}" presName="ThreeNodes_2_text" presStyleLbl="node1" presStyleIdx="2" presStyleCnt="3">
        <dgm:presLayoutVars>
          <dgm:bulletEnabled val="1"/>
        </dgm:presLayoutVars>
      </dgm:prSet>
      <dgm:spPr/>
    </dgm:pt>
    <dgm:pt modelId="{1DCE0A0B-83B1-694A-BFA5-7B74C5754C3A}" type="pres">
      <dgm:prSet presAssocID="{01F1F988-C7B4-48CE-9682-BD2A1524C34C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B6858F0E-64A7-0941-83BD-54E7FFB71B5D}" type="presOf" srcId="{30E2C25B-1710-4D94-9FDF-DD73210E317E}" destId="{C26385D4-B459-4F44-AE0E-DB5AB6FF8469}" srcOrd="1" destOrd="0" presId="urn:microsoft.com/office/officeart/2005/8/layout/vProcess5"/>
    <dgm:cxn modelId="{F619BF2A-5E6A-754D-BB71-9D717F5E7367}" type="presOf" srcId="{E145BF14-6653-43A9-BCCD-30E2D2C6453C}" destId="{A9B16132-F2AC-D640-94DE-99F429FB22E7}" srcOrd="0" destOrd="0" presId="urn:microsoft.com/office/officeart/2005/8/layout/vProcess5"/>
    <dgm:cxn modelId="{D8B14D78-F715-EB4A-8A7B-68438EFF0B91}" type="presOf" srcId="{741F0219-E179-4BE7-996B-AAB51DAD147A}" destId="{ABE78A5C-060D-F64E-B9A0-BD90700B6860}" srcOrd="0" destOrd="0" presId="urn:microsoft.com/office/officeart/2005/8/layout/vProcess5"/>
    <dgm:cxn modelId="{06295279-E835-1241-9B8A-B95188D052C1}" type="presOf" srcId="{49295E54-BFC0-428A-8941-6BDE7EE1E7A7}" destId="{1DCE0A0B-83B1-694A-BFA5-7B74C5754C3A}" srcOrd="1" destOrd="0" presId="urn:microsoft.com/office/officeart/2005/8/layout/vProcess5"/>
    <dgm:cxn modelId="{E8B98B79-F0D3-A24F-9352-9B4DA30B1899}" type="presOf" srcId="{30E2C25B-1710-4D94-9FDF-DD73210E317E}" destId="{8E30ACCA-E9B9-5746-9E1D-271A31246CD8}" srcOrd="0" destOrd="0" presId="urn:microsoft.com/office/officeart/2005/8/layout/vProcess5"/>
    <dgm:cxn modelId="{E24F6692-38C5-8047-88BF-7D55FD350C0C}" type="presOf" srcId="{01F1F988-C7B4-48CE-9682-BD2A1524C34C}" destId="{07B820A6-477A-384F-A54F-D4C9D4405FF3}" srcOrd="0" destOrd="0" presId="urn:microsoft.com/office/officeart/2005/8/layout/vProcess5"/>
    <dgm:cxn modelId="{ED836AB4-E84D-4619-B85C-BB87416C16E9}" srcId="{01F1F988-C7B4-48CE-9682-BD2A1524C34C}" destId="{30E2C25B-1710-4D94-9FDF-DD73210E317E}" srcOrd="1" destOrd="0" parTransId="{4D4268D7-0748-4488-B661-C2A79C54F1E2}" sibTransId="{9E4888E3-53BB-4C78-9EB6-35B89732F252}"/>
    <dgm:cxn modelId="{CE22F8B7-C1E7-C149-AC28-9080E6E8AC58}" type="presOf" srcId="{E145BF14-6653-43A9-BCCD-30E2D2C6453C}" destId="{87F7CD9E-8D74-3741-B38C-8268CA9752CC}" srcOrd="1" destOrd="0" presId="urn:microsoft.com/office/officeart/2005/8/layout/vProcess5"/>
    <dgm:cxn modelId="{EA0DF4C9-E723-4553-977E-866CDD7E340B}" srcId="{01F1F988-C7B4-48CE-9682-BD2A1524C34C}" destId="{E145BF14-6653-43A9-BCCD-30E2D2C6453C}" srcOrd="0" destOrd="0" parTransId="{FA06877A-00F1-4627-8E67-45A4C5FF4A7B}" sibTransId="{741F0219-E179-4BE7-996B-AAB51DAD147A}"/>
    <dgm:cxn modelId="{395A22D2-295D-114A-A8AB-C712EBE3DA41}" type="presOf" srcId="{49295E54-BFC0-428A-8941-6BDE7EE1E7A7}" destId="{1FCF9DC1-5F21-C34B-B6F6-1B8EAABA1B0B}" srcOrd="0" destOrd="0" presId="urn:microsoft.com/office/officeart/2005/8/layout/vProcess5"/>
    <dgm:cxn modelId="{00F35BDE-5CC8-423E-9009-7B40FE66792C}" srcId="{01F1F988-C7B4-48CE-9682-BD2A1524C34C}" destId="{49295E54-BFC0-428A-8941-6BDE7EE1E7A7}" srcOrd="2" destOrd="0" parTransId="{0387574A-8A96-4D77-B57D-E2DA85403C42}" sibTransId="{B5ECD72C-C905-4373-BA3A-3F5298799EE3}"/>
    <dgm:cxn modelId="{52AEBBF2-F88B-6A45-A299-A3DCFDB1898A}" type="presOf" srcId="{9E4888E3-53BB-4C78-9EB6-35B89732F252}" destId="{B13EE6D9-81A1-7F4B-9746-947B790CC133}" srcOrd="0" destOrd="0" presId="urn:microsoft.com/office/officeart/2005/8/layout/vProcess5"/>
    <dgm:cxn modelId="{62A39CEB-76D3-3A48-8CA4-49B4CB9C1C00}" type="presParOf" srcId="{07B820A6-477A-384F-A54F-D4C9D4405FF3}" destId="{F90D2FCF-3D57-A04A-8D7A-0658D3E04559}" srcOrd="0" destOrd="0" presId="urn:microsoft.com/office/officeart/2005/8/layout/vProcess5"/>
    <dgm:cxn modelId="{0E038E9C-C7BA-1B42-A7D2-EA5BBF25DE79}" type="presParOf" srcId="{07B820A6-477A-384F-A54F-D4C9D4405FF3}" destId="{A9B16132-F2AC-D640-94DE-99F429FB22E7}" srcOrd="1" destOrd="0" presId="urn:microsoft.com/office/officeart/2005/8/layout/vProcess5"/>
    <dgm:cxn modelId="{41D2F46B-C2C3-E643-A698-2021EE4FAFEC}" type="presParOf" srcId="{07B820A6-477A-384F-A54F-D4C9D4405FF3}" destId="{8E30ACCA-E9B9-5746-9E1D-271A31246CD8}" srcOrd="2" destOrd="0" presId="urn:microsoft.com/office/officeart/2005/8/layout/vProcess5"/>
    <dgm:cxn modelId="{127AA3CC-A6EC-6F4F-AFF8-0EF88A4A3A7A}" type="presParOf" srcId="{07B820A6-477A-384F-A54F-D4C9D4405FF3}" destId="{1FCF9DC1-5F21-C34B-B6F6-1B8EAABA1B0B}" srcOrd="3" destOrd="0" presId="urn:microsoft.com/office/officeart/2005/8/layout/vProcess5"/>
    <dgm:cxn modelId="{5961D1A6-9D1E-4244-96CB-0D89810A1A0B}" type="presParOf" srcId="{07B820A6-477A-384F-A54F-D4C9D4405FF3}" destId="{ABE78A5C-060D-F64E-B9A0-BD90700B6860}" srcOrd="4" destOrd="0" presId="urn:microsoft.com/office/officeart/2005/8/layout/vProcess5"/>
    <dgm:cxn modelId="{C020237F-4AA6-6747-955B-1705AF6525E2}" type="presParOf" srcId="{07B820A6-477A-384F-A54F-D4C9D4405FF3}" destId="{B13EE6D9-81A1-7F4B-9746-947B790CC133}" srcOrd="5" destOrd="0" presId="urn:microsoft.com/office/officeart/2005/8/layout/vProcess5"/>
    <dgm:cxn modelId="{F3C57C64-5EAD-9843-B953-62347CB1D915}" type="presParOf" srcId="{07B820A6-477A-384F-A54F-D4C9D4405FF3}" destId="{87F7CD9E-8D74-3741-B38C-8268CA9752CC}" srcOrd="6" destOrd="0" presId="urn:microsoft.com/office/officeart/2005/8/layout/vProcess5"/>
    <dgm:cxn modelId="{DCDBFE79-943A-954F-A9BA-D784E48D8043}" type="presParOf" srcId="{07B820A6-477A-384F-A54F-D4C9D4405FF3}" destId="{C26385D4-B459-4F44-AE0E-DB5AB6FF8469}" srcOrd="7" destOrd="0" presId="urn:microsoft.com/office/officeart/2005/8/layout/vProcess5"/>
    <dgm:cxn modelId="{35CB1FFA-32A6-8E4C-BCCB-B98752C3C7EA}" type="presParOf" srcId="{07B820A6-477A-384F-A54F-D4C9D4405FF3}" destId="{1DCE0A0B-83B1-694A-BFA5-7B74C5754C3A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5945EE6-AD63-4513-83AC-7633BBE67D2D}" type="doc">
      <dgm:prSet loTypeId="urn:microsoft.com/office/officeart/2005/8/layout/process4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DB1B8132-1F4D-42E7-B509-72C3B8FD03D9}">
      <dgm:prSet/>
      <dgm:spPr/>
      <dgm:t>
        <a:bodyPr/>
        <a:lstStyle/>
        <a:p>
          <a:r>
            <a:rPr lang="en-US"/>
            <a:t>Downloading of the dataset.</a:t>
          </a:r>
        </a:p>
      </dgm:t>
    </dgm:pt>
    <dgm:pt modelId="{564C7380-62BB-499C-964F-F1EA0D40CBCC}" type="parTrans" cxnId="{97032758-95CB-401A-970C-59CDEE487232}">
      <dgm:prSet/>
      <dgm:spPr/>
      <dgm:t>
        <a:bodyPr/>
        <a:lstStyle/>
        <a:p>
          <a:endParaRPr lang="en-US"/>
        </a:p>
      </dgm:t>
    </dgm:pt>
    <dgm:pt modelId="{32886165-BD9A-44A8-9110-AF66B64FEA16}" type="sibTrans" cxnId="{97032758-95CB-401A-970C-59CDEE487232}">
      <dgm:prSet/>
      <dgm:spPr/>
      <dgm:t>
        <a:bodyPr/>
        <a:lstStyle/>
        <a:p>
          <a:endParaRPr lang="en-US"/>
        </a:p>
      </dgm:t>
    </dgm:pt>
    <dgm:pt modelId="{B2C7911A-CFA6-4135-B915-3A09A64D52D9}">
      <dgm:prSet/>
      <dgm:spPr/>
      <dgm:t>
        <a:bodyPr/>
        <a:lstStyle/>
        <a:p>
          <a:r>
            <a:rPr lang="en-US"/>
            <a:t>After downloading we saw some unwanted data which was not required for our analysis, so we updated the dataset.</a:t>
          </a:r>
        </a:p>
      </dgm:t>
    </dgm:pt>
    <dgm:pt modelId="{035A070B-FF8C-4E87-9CE6-0DF68D8D9150}" type="parTrans" cxnId="{C4985947-BFF2-4BF6-958B-3B57FC648234}">
      <dgm:prSet/>
      <dgm:spPr/>
      <dgm:t>
        <a:bodyPr/>
        <a:lstStyle/>
        <a:p>
          <a:endParaRPr lang="en-US"/>
        </a:p>
      </dgm:t>
    </dgm:pt>
    <dgm:pt modelId="{CDCB45E9-B838-4F4B-98B3-02E8D6CA467D}" type="sibTrans" cxnId="{C4985947-BFF2-4BF6-958B-3B57FC648234}">
      <dgm:prSet/>
      <dgm:spPr/>
      <dgm:t>
        <a:bodyPr/>
        <a:lstStyle/>
        <a:p>
          <a:endParaRPr lang="en-US"/>
        </a:p>
      </dgm:t>
    </dgm:pt>
    <dgm:pt modelId="{1077DE5B-FD2B-447C-8086-DA1A5E332B65}">
      <dgm:prSet/>
      <dgm:spPr/>
      <dgm:t>
        <a:bodyPr/>
        <a:lstStyle/>
        <a:p>
          <a:r>
            <a:rPr lang="en-US"/>
            <a:t>We removed the id, diagnostic features, and the feature named X (populated with only NA values). </a:t>
          </a:r>
        </a:p>
      </dgm:t>
    </dgm:pt>
    <dgm:pt modelId="{33AD847A-84D1-4BFE-BECA-39D980A034EA}" type="parTrans" cxnId="{D11B6076-A8E3-4C0B-A955-EC395472B64A}">
      <dgm:prSet/>
      <dgm:spPr/>
      <dgm:t>
        <a:bodyPr/>
        <a:lstStyle/>
        <a:p>
          <a:endParaRPr lang="en-US"/>
        </a:p>
      </dgm:t>
    </dgm:pt>
    <dgm:pt modelId="{27B810EB-24AF-4F43-8211-5F74A804ADD7}" type="sibTrans" cxnId="{D11B6076-A8E3-4C0B-A955-EC395472B64A}">
      <dgm:prSet/>
      <dgm:spPr/>
      <dgm:t>
        <a:bodyPr/>
        <a:lstStyle/>
        <a:p>
          <a:endParaRPr lang="en-US"/>
        </a:p>
      </dgm:t>
    </dgm:pt>
    <dgm:pt modelId="{D2C798B0-599B-4A31-B9AF-32130D8D3977}">
      <dgm:prSet/>
      <dgm:spPr/>
      <dgm:t>
        <a:bodyPr/>
        <a:lstStyle/>
        <a:p>
          <a:r>
            <a:rPr lang="en-US"/>
            <a:t>We move ahead by plotting features and some feature density plots.</a:t>
          </a:r>
        </a:p>
      </dgm:t>
    </dgm:pt>
    <dgm:pt modelId="{53C893B6-582E-4310-8148-8AB26A295F27}" type="parTrans" cxnId="{DF256D0A-F310-4D58-A9BA-0D8E2FD6ACF6}">
      <dgm:prSet/>
      <dgm:spPr/>
      <dgm:t>
        <a:bodyPr/>
        <a:lstStyle/>
        <a:p>
          <a:endParaRPr lang="en-US"/>
        </a:p>
      </dgm:t>
    </dgm:pt>
    <dgm:pt modelId="{C947D086-AC78-489F-B81E-7F8FFFA768AB}" type="sibTrans" cxnId="{DF256D0A-F310-4D58-A9BA-0D8E2FD6ACF6}">
      <dgm:prSet/>
      <dgm:spPr/>
      <dgm:t>
        <a:bodyPr/>
        <a:lstStyle/>
        <a:p>
          <a:endParaRPr lang="en-US"/>
        </a:p>
      </dgm:t>
    </dgm:pt>
    <dgm:pt modelId="{5CD3944C-B68A-1744-B6A3-CF5D66616496}" type="pres">
      <dgm:prSet presAssocID="{25945EE6-AD63-4513-83AC-7633BBE67D2D}" presName="Name0" presStyleCnt="0">
        <dgm:presLayoutVars>
          <dgm:dir/>
          <dgm:animLvl val="lvl"/>
          <dgm:resizeHandles val="exact"/>
        </dgm:presLayoutVars>
      </dgm:prSet>
      <dgm:spPr/>
    </dgm:pt>
    <dgm:pt modelId="{FBA70D7E-645A-734F-816B-9E1AAEFED414}" type="pres">
      <dgm:prSet presAssocID="{D2C798B0-599B-4A31-B9AF-32130D8D3977}" presName="boxAndChildren" presStyleCnt="0"/>
      <dgm:spPr/>
    </dgm:pt>
    <dgm:pt modelId="{402F8B67-2085-8243-A89C-440386B6207C}" type="pres">
      <dgm:prSet presAssocID="{D2C798B0-599B-4A31-B9AF-32130D8D3977}" presName="parentTextBox" presStyleLbl="node1" presStyleIdx="0" presStyleCnt="4"/>
      <dgm:spPr/>
    </dgm:pt>
    <dgm:pt modelId="{68EDDEDF-83E8-0142-9222-69459E658FF1}" type="pres">
      <dgm:prSet presAssocID="{27B810EB-24AF-4F43-8211-5F74A804ADD7}" presName="sp" presStyleCnt="0"/>
      <dgm:spPr/>
    </dgm:pt>
    <dgm:pt modelId="{AFCBB9CF-077B-2843-8EEC-B8E671049699}" type="pres">
      <dgm:prSet presAssocID="{1077DE5B-FD2B-447C-8086-DA1A5E332B65}" presName="arrowAndChildren" presStyleCnt="0"/>
      <dgm:spPr/>
    </dgm:pt>
    <dgm:pt modelId="{4AD251E9-C249-8748-8DF0-FF8283BED21A}" type="pres">
      <dgm:prSet presAssocID="{1077DE5B-FD2B-447C-8086-DA1A5E332B65}" presName="parentTextArrow" presStyleLbl="node1" presStyleIdx="1" presStyleCnt="4"/>
      <dgm:spPr/>
    </dgm:pt>
    <dgm:pt modelId="{BAD47532-6686-3C43-AA9D-8EE649411E35}" type="pres">
      <dgm:prSet presAssocID="{CDCB45E9-B838-4F4B-98B3-02E8D6CA467D}" presName="sp" presStyleCnt="0"/>
      <dgm:spPr/>
    </dgm:pt>
    <dgm:pt modelId="{92902FDC-B783-AA47-B407-A1BAB9D3B31F}" type="pres">
      <dgm:prSet presAssocID="{B2C7911A-CFA6-4135-B915-3A09A64D52D9}" presName="arrowAndChildren" presStyleCnt="0"/>
      <dgm:spPr/>
    </dgm:pt>
    <dgm:pt modelId="{D7A11DAD-1AA1-064F-A153-02E1C03FF3C5}" type="pres">
      <dgm:prSet presAssocID="{B2C7911A-CFA6-4135-B915-3A09A64D52D9}" presName="parentTextArrow" presStyleLbl="node1" presStyleIdx="2" presStyleCnt="4"/>
      <dgm:spPr/>
    </dgm:pt>
    <dgm:pt modelId="{6B28A2FA-541E-A14A-9577-BEC1C4AA571C}" type="pres">
      <dgm:prSet presAssocID="{32886165-BD9A-44A8-9110-AF66B64FEA16}" presName="sp" presStyleCnt="0"/>
      <dgm:spPr/>
    </dgm:pt>
    <dgm:pt modelId="{C51D51FC-8AF2-F44B-B7A9-FC0EE8132A1A}" type="pres">
      <dgm:prSet presAssocID="{DB1B8132-1F4D-42E7-B509-72C3B8FD03D9}" presName="arrowAndChildren" presStyleCnt="0"/>
      <dgm:spPr/>
    </dgm:pt>
    <dgm:pt modelId="{02B041F7-BD0B-174E-A405-18FDCD37F9F9}" type="pres">
      <dgm:prSet presAssocID="{DB1B8132-1F4D-42E7-B509-72C3B8FD03D9}" presName="parentTextArrow" presStyleLbl="node1" presStyleIdx="3" presStyleCnt="4"/>
      <dgm:spPr/>
    </dgm:pt>
  </dgm:ptLst>
  <dgm:cxnLst>
    <dgm:cxn modelId="{DF256D0A-F310-4D58-A9BA-0D8E2FD6ACF6}" srcId="{25945EE6-AD63-4513-83AC-7633BBE67D2D}" destId="{D2C798B0-599B-4A31-B9AF-32130D8D3977}" srcOrd="3" destOrd="0" parTransId="{53C893B6-582E-4310-8148-8AB26A295F27}" sibTransId="{C947D086-AC78-489F-B81E-7F8FFFA768AB}"/>
    <dgm:cxn modelId="{C4985947-BFF2-4BF6-958B-3B57FC648234}" srcId="{25945EE6-AD63-4513-83AC-7633BBE67D2D}" destId="{B2C7911A-CFA6-4135-B915-3A09A64D52D9}" srcOrd="1" destOrd="0" parTransId="{035A070B-FF8C-4E87-9CE6-0DF68D8D9150}" sibTransId="{CDCB45E9-B838-4F4B-98B3-02E8D6CA467D}"/>
    <dgm:cxn modelId="{9DA92950-F505-B34A-94AA-B40FCEE85E78}" type="presOf" srcId="{25945EE6-AD63-4513-83AC-7633BBE67D2D}" destId="{5CD3944C-B68A-1744-B6A3-CF5D66616496}" srcOrd="0" destOrd="0" presId="urn:microsoft.com/office/officeart/2005/8/layout/process4"/>
    <dgm:cxn modelId="{97032758-95CB-401A-970C-59CDEE487232}" srcId="{25945EE6-AD63-4513-83AC-7633BBE67D2D}" destId="{DB1B8132-1F4D-42E7-B509-72C3B8FD03D9}" srcOrd="0" destOrd="0" parTransId="{564C7380-62BB-499C-964F-F1EA0D40CBCC}" sibTransId="{32886165-BD9A-44A8-9110-AF66B64FEA16}"/>
    <dgm:cxn modelId="{E903EA60-0218-F546-A3FE-410122E3BB45}" type="presOf" srcId="{D2C798B0-599B-4A31-B9AF-32130D8D3977}" destId="{402F8B67-2085-8243-A89C-440386B6207C}" srcOrd="0" destOrd="0" presId="urn:microsoft.com/office/officeart/2005/8/layout/process4"/>
    <dgm:cxn modelId="{D6177B6F-96A6-E44E-9F53-084EBB657DC5}" type="presOf" srcId="{DB1B8132-1F4D-42E7-B509-72C3B8FD03D9}" destId="{02B041F7-BD0B-174E-A405-18FDCD37F9F9}" srcOrd="0" destOrd="0" presId="urn:microsoft.com/office/officeart/2005/8/layout/process4"/>
    <dgm:cxn modelId="{D11B6076-A8E3-4C0B-A955-EC395472B64A}" srcId="{25945EE6-AD63-4513-83AC-7633BBE67D2D}" destId="{1077DE5B-FD2B-447C-8086-DA1A5E332B65}" srcOrd="2" destOrd="0" parTransId="{33AD847A-84D1-4BFE-BECA-39D980A034EA}" sibTransId="{27B810EB-24AF-4F43-8211-5F74A804ADD7}"/>
    <dgm:cxn modelId="{8F360F7E-A643-3E4E-9D1E-EE85C25226B8}" type="presOf" srcId="{1077DE5B-FD2B-447C-8086-DA1A5E332B65}" destId="{4AD251E9-C249-8748-8DF0-FF8283BED21A}" srcOrd="0" destOrd="0" presId="urn:microsoft.com/office/officeart/2005/8/layout/process4"/>
    <dgm:cxn modelId="{F63027D0-2879-DD46-86FC-EBBA88546C69}" type="presOf" srcId="{B2C7911A-CFA6-4135-B915-3A09A64D52D9}" destId="{D7A11DAD-1AA1-064F-A153-02E1C03FF3C5}" srcOrd="0" destOrd="0" presId="urn:microsoft.com/office/officeart/2005/8/layout/process4"/>
    <dgm:cxn modelId="{CDFB189A-2F06-B841-8C1D-FD23BD30F0F1}" type="presParOf" srcId="{5CD3944C-B68A-1744-B6A3-CF5D66616496}" destId="{FBA70D7E-645A-734F-816B-9E1AAEFED414}" srcOrd="0" destOrd="0" presId="urn:microsoft.com/office/officeart/2005/8/layout/process4"/>
    <dgm:cxn modelId="{E141880E-1E59-384C-9E11-52E43B51F961}" type="presParOf" srcId="{FBA70D7E-645A-734F-816B-9E1AAEFED414}" destId="{402F8B67-2085-8243-A89C-440386B6207C}" srcOrd="0" destOrd="0" presId="urn:microsoft.com/office/officeart/2005/8/layout/process4"/>
    <dgm:cxn modelId="{D8792F95-8944-0F46-9532-CB36E754E189}" type="presParOf" srcId="{5CD3944C-B68A-1744-B6A3-CF5D66616496}" destId="{68EDDEDF-83E8-0142-9222-69459E658FF1}" srcOrd="1" destOrd="0" presId="urn:microsoft.com/office/officeart/2005/8/layout/process4"/>
    <dgm:cxn modelId="{66C6107B-03DF-EA4F-BC11-60548DD8B70B}" type="presParOf" srcId="{5CD3944C-B68A-1744-B6A3-CF5D66616496}" destId="{AFCBB9CF-077B-2843-8EEC-B8E671049699}" srcOrd="2" destOrd="0" presId="urn:microsoft.com/office/officeart/2005/8/layout/process4"/>
    <dgm:cxn modelId="{FD96CBA8-7F7C-B347-9321-7E6FCC4AC8EE}" type="presParOf" srcId="{AFCBB9CF-077B-2843-8EEC-B8E671049699}" destId="{4AD251E9-C249-8748-8DF0-FF8283BED21A}" srcOrd="0" destOrd="0" presId="urn:microsoft.com/office/officeart/2005/8/layout/process4"/>
    <dgm:cxn modelId="{B42545AC-8B50-3C41-ABD5-74DD77BD0D34}" type="presParOf" srcId="{5CD3944C-B68A-1744-B6A3-CF5D66616496}" destId="{BAD47532-6686-3C43-AA9D-8EE649411E35}" srcOrd="3" destOrd="0" presId="urn:microsoft.com/office/officeart/2005/8/layout/process4"/>
    <dgm:cxn modelId="{6EF48AA1-D000-474F-9AD4-2852C9DEAAD0}" type="presParOf" srcId="{5CD3944C-B68A-1744-B6A3-CF5D66616496}" destId="{92902FDC-B783-AA47-B407-A1BAB9D3B31F}" srcOrd="4" destOrd="0" presId="urn:microsoft.com/office/officeart/2005/8/layout/process4"/>
    <dgm:cxn modelId="{28382180-4C85-0646-A7D9-F632525374CF}" type="presParOf" srcId="{92902FDC-B783-AA47-B407-A1BAB9D3B31F}" destId="{D7A11DAD-1AA1-064F-A153-02E1C03FF3C5}" srcOrd="0" destOrd="0" presId="urn:microsoft.com/office/officeart/2005/8/layout/process4"/>
    <dgm:cxn modelId="{DB85D6EF-C539-2E45-B4EB-6FAECFEEFD79}" type="presParOf" srcId="{5CD3944C-B68A-1744-B6A3-CF5D66616496}" destId="{6B28A2FA-541E-A14A-9577-BEC1C4AA571C}" srcOrd="5" destOrd="0" presId="urn:microsoft.com/office/officeart/2005/8/layout/process4"/>
    <dgm:cxn modelId="{FFF44194-7A49-4A43-A146-E1688025307B}" type="presParOf" srcId="{5CD3944C-B68A-1744-B6A3-CF5D66616496}" destId="{C51D51FC-8AF2-F44B-B7A9-FC0EE8132A1A}" srcOrd="6" destOrd="0" presId="urn:microsoft.com/office/officeart/2005/8/layout/process4"/>
    <dgm:cxn modelId="{639F66C1-D947-EA49-98D0-B7A38025F7D8}" type="presParOf" srcId="{C51D51FC-8AF2-F44B-B7A9-FC0EE8132A1A}" destId="{02B041F7-BD0B-174E-A405-18FDCD37F9F9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78F6BDF-A9B1-4976-8EF0-809904EB0079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9CF125B9-71B0-426B-960E-032CD9A1907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Random Forest</a:t>
          </a:r>
        </a:p>
      </dgm:t>
    </dgm:pt>
    <dgm:pt modelId="{6EF4E734-9DE8-4AC9-AE7B-C5B2E67B25C8}" type="parTrans" cxnId="{DF705CA1-9838-45DD-96B3-46F4223969DF}">
      <dgm:prSet/>
      <dgm:spPr/>
      <dgm:t>
        <a:bodyPr/>
        <a:lstStyle/>
        <a:p>
          <a:endParaRPr lang="en-US"/>
        </a:p>
      </dgm:t>
    </dgm:pt>
    <dgm:pt modelId="{0D08F8D1-8C74-4FE3-BF2C-043FD4F2ABA0}" type="sibTrans" cxnId="{DF705CA1-9838-45DD-96B3-46F4223969DF}">
      <dgm:prSet/>
      <dgm:spPr/>
      <dgm:t>
        <a:bodyPr/>
        <a:lstStyle/>
        <a:p>
          <a:endParaRPr lang="en-US"/>
        </a:p>
      </dgm:t>
    </dgm:pt>
    <dgm:pt modelId="{3CD9C38D-2505-49C1-B06F-FD1367881FD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Gradient Boosting Machine</a:t>
          </a:r>
        </a:p>
      </dgm:t>
    </dgm:pt>
    <dgm:pt modelId="{B4E0511B-E128-4C60-A2A1-EB71D158935E}" type="parTrans" cxnId="{03CB085D-4DAD-4FE4-A328-7FAC4ED514C9}">
      <dgm:prSet/>
      <dgm:spPr/>
      <dgm:t>
        <a:bodyPr/>
        <a:lstStyle/>
        <a:p>
          <a:endParaRPr lang="en-US"/>
        </a:p>
      </dgm:t>
    </dgm:pt>
    <dgm:pt modelId="{3E01DC15-CB5E-4BBC-A96A-6DF5AD0478A3}" type="sibTrans" cxnId="{03CB085D-4DAD-4FE4-A328-7FAC4ED514C9}">
      <dgm:prSet/>
      <dgm:spPr/>
      <dgm:t>
        <a:bodyPr/>
        <a:lstStyle/>
        <a:p>
          <a:endParaRPr lang="en-US"/>
        </a:p>
      </dgm:t>
    </dgm:pt>
    <dgm:pt modelId="{B2862D0E-A365-480B-B69C-622B5B7BDC7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Light Gradient Boosting Machine</a:t>
          </a:r>
        </a:p>
      </dgm:t>
    </dgm:pt>
    <dgm:pt modelId="{975C569A-61AD-4EE5-94CB-AA5B14DF8D2F}" type="parTrans" cxnId="{8E466350-5F99-4658-9E70-AC6C505066A1}">
      <dgm:prSet/>
      <dgm:spPr/>
      <dgm:t>
        <a:bodyPr/>
        <a:lstStyle/>
        <a:p>
          <a:endParaRPr lang="en-US"/>
        </a:p>
      </dgm:t>
    </dgm:pt>
    <dgm:pt modelId="{909D72E3-C06E-4295-A20F-62D161CF841A}" type="sibTrans" cxnId="{8E466350-5F99-4658-9E70-AC6C505066A1}">
      <dgm:prSet/>
      <dgm:spPr/>
      <dgm:t>
        <a:bodyPr/>
        <a:lstStyle/>
        <a:p>
          <a:endParaRPr lang="en-US"/>
        </a:p>
      </dgm:t>
    </dgm:pt>
    <dgm:pt modelId="{425C144F-2D5F-42A9-9771-3507FC6A6A6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eXtreme Gradient Boost (XGBoost)</a:t>
          </a:r>
        </a:p>
      </dgm:t>
    </dgm:pt>
    <dgm:pt modelId="{78481369-F3F4-40E4-A37D-25972F8037D3}" type="parTrans" cxnId="{4C4BE57A-1DC0-40DA-A7F9-35DC578E739E}">
      <dgm:prSet/>
      <dgm:spPr/>
      <dgm:t>
        <a:bodyPr/>
        <a:lstStyle/>
        <a:p>
          <a:endParaRPr lang="en-US"/>
        </a:p>
      </dgm:t>
    </dgm:pt>
    <dgm:pt modelId="{7A6C0EEF-3B9B-4A83-8207-67912B980BB7}" type="sibTrans" cxnId="{4C4BE57A-1DC0-40DA-A7F9-35DC578E739E}">
      <dgm:prSet/>
      <dgm:spPr/>
      <dgm:t>
        <a:bodyPr/>
        <a:lstStyle/>
        <a:p>
          <a:endParaRPr lang="en-US"/>
        </a:p>
      </dgm:t>
    </dgm:pt>
    <dgm:pt modelId="{79A8C256-959C-487A-8A67-96A9FBC8A60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Weighted Average Values</a:t>
          </a:r>
        </a:p>
      </dgm:t>
    </dgm:pt>
    <dgm:pt modelId="{0E1CAF3A-1410-4166-81FB-B8EB2ED8D7D8}" type="parTrans" cxnId="{CEBD061E-3C66-4739-8134-62FD7BB1C68C}">
      <dgm:prSet/>
      <dgm:spPr/>
      <dgm:t>
        <a:bodyPr/>
        <a:lstStyle/>
        <a:p>
          <a:endParaRPr lang="en-US"/>
        </a:p>
      </dgm:t>
    </dgm:pt>
    <dgm:pt modelId="{04C993A8-86DA-4564-A565-A51DCAEF8497}" type="sibTrans" cxnId="{CEBD061E-3C66-4739-8134-62FD7BB1C68C}">
      <dgm:prSet/>
      <dgm:spPr/>
      <dgm:t>
        <a:bodyPr/>
        <a:lstStyle/>
        <a:p>
          <a:endParaRPr lang="en-US"/>
        </a:p>
      </dgm:t>
    </dgm:pt>
    <dgm:pt modelId="{3E02FC4F-D98C-4B49-B95A-AE79501E40F2}" type="pres">
      <dgm:prSet presAssocID="{278F6BDF-A9B1-4976-8EF0-809904EB0079}" presName="root" presStyleCnt="0">
        <dgm:presLayoutVars>
          <dgm:dir/>
          <dgm:resizeHandles val="exact"/>
        </dgm:presLayoutVars>
      </dgm:prSet>
      <dgm:spPr/>
    </dgm:pt>
    <dgm:pt modelId="{3E0E846E-75F7-4D14-95F1-279408C4440D}" type="pres">
      <dgm:prSet presAssocID="{9CF125B9-71B0-426B-960E-032CD9A19078}" presName="compNode" presStyleCnt="0"/>
      <dgm:spPr/>
    </dgm:pt>
    <dgm:pt modelId="{2BB0A08D-FE5C-4F6A-8F41-70CB83CC4F84}" type="pres">
      <dgm:prSet presAssocID="{9CF125B9-71B0-426B-960E-032CD9A19078}" presName="bgRect" presStyleLbl="bgShp" presStyleIdx="0" presStyleCnt="5"/>
      <dgm:spPr/>
    </dgm:pt>
    <dgm:pt modelId="{C5D67B44-D3E0-40CB-BE85-A4097A297945}" type="pres">
      <dgm:prSet presAssocID="{9CF125B9-71B0-426B-960E-032CD9A19078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eciduous tree"/>
        </a:ext>
      </dgm:extLst>
    </dgm:pt>
    <dgm:pt modelId="{266A1B2C-40F9-43A4-8E84-542C06A1EEB5}" type="pres">
      <dgm:prSet presAssocID="{9CF125B9-71B0-426B-960E-032CD9A19078}" presName="spaceRect" presStyleCnt="0"/>
      <dgm:spPr/>
    </dgm:pt>
    <dgm:pt modelId="{D5D10DA2-8A26-4573-B95F-90AC52E02B3E}" type="pres">
      <dgm:prSet presAssocID="{9CF125B9-71B0-426B-960E-032CD9A19078}" presName="parTx" presStyleLbl="revTx" presStyleIdx="0" presStyleCnt="5">
        <dgm:presLayoutVars>
          <dgm:chMax val="0"/>
          <dgm:chPref val="0"/>
        </dgm:presLayoutVars>
      </dgm:prSet>
      <dgm:spPr/>
    </dgm:pt>
    <dgm:pt modelId="{7156F14A-B6DA-4E54-963B-9FA18604E8DA}" type="pres">
      <dgm:prSet presAssocID="{0D08F8D1-8C74-4FE3-BF2C-043FD4F2ABA0}" presName="sibTrans" presStyleCnt="0"/>
      <dgm:spPr/>
    </dgm:pt>
    <dgm:pt modelId="{366D985C-1B4C-4D84-9614-1C019B7BCDDB}" type="pres">
      <dgm:prSet presAssocID="{3CD9C38D-2505-49C1-B06F-FD1367881FDB}" presName="compNode" presStyleCnt="0"/>
      <dgm:spPr/>
    </dgm:pt>
    <dgm:pt modelId="{25D60221-2FAD-413D-9E6E-B5EF5EA1A7C4}" type="pres">
      <dgm:prSet presAssocID="{3CD9C38D-2505-49C1-B06F-FD1367881FDB}" presName="bgRect" presStyleLbl="bgShp" presStyleIdx="1" presStyleCnt="5"/>
      <dgm:spPr/>
    </dgm:pt>
    <dgm:pt modelId="{02FAE2AF-F106-4902-9570-E9F61BEAD209}" type="pres">
      <dgm:prSet presAssocID="{3CD9C38D-2505-49C1-B06F-FD1367881FDB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767828C4-C72B-4056-B5AA-406E2C3282CD}" type="pres">
      <dgm:prSet presAssocID="{3CD9C38D-2505-49C1-B06F-FD1367881FDB}" presName="spaceRect" presStyleCnt="0"/>
      <dgm:spPr/>
    </dgm:pt>
    <dgm:pt modelId="{5430B73F-76F1-495A-BF0E-CD911F4A3A4D}" type="pres">
      <dgm:prSet presAssocID="{3CD9C38D-2505-49C1-B06F-FD1367881FDB}" presName="parTx" presStyleLbl="revTx" presStyleIdx="1" presStyleCnt="5">
        <dgm:presLayoutVars>
          <dgm:chMax val="0"/>
          <dgm:chPref val="0"/>
        </dgm:presLayoutVars>
      </dgm:prSet>
      <dgm:spPr/>
    </dgm:pt>
    <dgm:pt modelId="{A993AD91-A622-4125-9B47-281D0AB462E5}" type="pres">
      <dgm:prSet presAssocID="{3E01DC15-CB5E-4BBC-A96A-6DF5AD0478A3}" presName="sibTrans" presStyleCnt="0"/>
      <dgm:spPr/>
    </dgm:pt>
    <dgm:pt modelId="{9AF7580D-A790-4BDD-BE71-1CA6169B260A}" type="pres">
      <dgm:prSet presAssocID="{B2862D0E-A365-480B-B69C-622B5B7BDC77}" presName="compNode" presStyleCnt="0"/>
      <dgm:spPr/>
    </dgm:pt>
    <dgm:pt modelId="{FAE046D3-87D8-4500-8116-6826E22C4DFE}" type="pres">
      <dgm:prSet presAssocID="{B2862D0E-A365-480B-B69C-622B5B7BDC77}" presName="bgRect" presStyleLbl="bgShp" presStyleIdx="2" presStyleCnt="5"/>
      <dgm:spPr/>
    </dgm:pt>
    <dgm:pt modelId="{0EBE9E87-CC7D-41F7-8F65-DFEE3D68D434}" type="pres">
      <dgm:prSet presAssocID="{B2862D0E-A365-480B-B69C-622B5B7BDC77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ghtbulb"/>
        </a:ext>
      </dgm:extLst>
    </dgm:pt>
    <dgm:pt modelId="{87F5E3C4-4D96-44B5-AFE5-98E98E249436}" type="pres">
      <dgm:prSet presAssocID="{B2862D0E-A365-480B-B69C-622B5B7BDC77}" presName="spaceRect" presStyleCnt="0"/>
      <dgm:spPr/>
    </dgm:pt>
    <dgm:pt modelId="{0FF34B5C-16C4-4EE6-A8F6-8A2AB5D6BD2E}" type="pres">
      <dgm:prSet presAssocID="{B2862D0E-A365-480B-B69C-622B5B7BDC77}" presName="parTx" presStyleLbl="revTx" presStyleIdx="2" presStyleCnt="5">
        <dgm:presLayoutVars>
          <dgm:chMax val="0"/>
          <dgm:chPref val="0"/>
        </dgm:presLayoutVars>
      </dgm:prSet>
      <dgm:spPr/>
    </dgm:pt>
    <dgm:pt modelId="{764ACEE0-F97D-49CB-8E60-96286E238A75}" type="pres">
      <dgm:prSet presAssocID="{909D72E3-C06E-4295-A20F-62D161CF841A}" presName="sibTrans" presStyleCnt="0"/>
      <dgm:spPr/>
    </dgm:pt>
    <dgm:pt modelId="{A2AFA1CB-11DA-47E3-9B9C-D30803118B02}" type="pres">
      <dgm:prSet presAssocID="{425C144F-2D5F-42A9-9771-3507FC6A6A60}" presName="compNode" presStyleCnt="0"/>
      <dgm:spPr/>
    </dgm:pt>
    <dgm:pt modelId="{185E319D-E7E7-4368-9A93-061D4AB8A2FF}" type="pres">
      <dgm:prSet presAssocID="{425C144F-2D5F-42A9-9771-3507FC6A6A60}" presName="bgRect" presStyleLbl="bgShp" presStyleIdx="3" presStyleCnt="5"/>
      <dgm:spPr/>
    </dgm:pt>
    <dgm:pt modelId="{FB82076F-8000-414E-ACC6-FA0B03C42339}" type="pres">
      <dgm:prSet presAssocID="{425C144F-2D5F-42A9-9771-3507FC6A6A60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ow Temperature"/>
        </a:ext>
      </dgm:extLst>
    </dgm:pt>
    <dgm:pt modelId="{5FE6A427-865C-41D0-938B-860791D63A92}" type="pres">
      <dgm:prSet presAssocID="{425C144F-2D5F-42A9-9771-3507FC6A6A60}" presName="spaceRect" presStyleCnt="0"/>
      <dgm:spPr/>
    </dgm:pt>
    <dgm:pt modelId="{C042ECBD-6AC6-46E1-BAD0-650AF973C5CB}" type="pres">
      <dgm:prSet presAssocID="{425C144F-2D5F-42A9-9771-3507FC6A6A60}" presName="parTx" presStyleLbl="revTx" presStyleIdx="3" presStyleCnt="5">
        <dgm:presLayoutVars>
          <dgm:chMax val="0"/>
          <dgm:chPref val="0"/>
        </dgm:presLayoutVars>
      </dgm:prSet>
      <dgm:spPr/>
    </dgm:pt>
    <dgm:pt modelId="{DFEC0937-7FC4-45DA-9EE6-7EABB93302D9}" type="pres">
      <dgm:prSet presAssocID="{7A6C0EEF-3B9B-4A83-8207-67912B980BB7}" presName="sibTrans" presStyleCnt="0"/>
      <dgm:spPr/>
    </dgm:pt>
    <dgm:pt modelId="{FDB95078-C25A-40ED-977C-8D8D26AEF05C}" type="pres">
      <dgm:prSet presAssocID="{79A8C256-959C-487A-8A67-96A9FBC8A605}" presName="compNode" presStyleCnt="0"/>
      <dgm:spPr/>
    </dgm:pt>
    <dgm:pt modelId="{53446CF7-2A0D-4A59-917A-4AD0C1B12F09}" type="pres">
      <dgm:prSet presAssocID="{79A8C256-959C-487A-8A67-96A9FBC8A605}" presName="bgRect" presStyleLbl="bgShp" presStyleIdx="4" presStyleCnt="5" custLinFactNeighborX="-60036" custLinFactNeighborY="470"/>
      <dgm:spPr/>
    </dgm:pt>
    <dgm:pt modelId="{E7A077FD-1B9C-4DD1-ABBA-311DE6A0C9ED}" type="pres">
      <dgm:prSet presAssocID="{79A8C256-959C-487A-8A67-96A9FBC8A605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cales of Justice"/>
        </a:ext>
      </dgm:extLst>
    </dgm:pt>
    <dgm:pt modelId="{A28AD89B-0731-41DA-830A-EEF5D5F340E4}" type="pres">
      <dgm:prSet presAssocID="{79A8C256-959C-487A-8A67-96A9FBC8A605}" presName="spaceRect" presStyleCnt="0"/>
      <dgm:spPr/>
    </dgm:pt>
    <dgm:pt modelId="{2BDEF1B5-58A3-4E18-8437-029AE54DC7D2}" type="pres">
      <dgm:prSet presAssocID="{79A8C256-959C-487A-8A67-96A9FBC8A605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82BDA810-4864-744B-9E4F-17DFA347BC88}" type="presOf" srcId="{B2862D0E-A365-480B-B69C-622B5B7BDC77}" destId="{0FF34B5C-16C4-4EE6-A8F6-8A2AB5D6BD2E}" srcOrd="0" destOrd="0" presId="urn:microsoft.com/office/officeart/2018/2/layout/IconVerticalSolidList"/>
    <dgm:cxn modelId="{CEBD061E-3C66-4739-8134-62FD7BB1C68C}" srcId="{278F6BDF-A9B1-4976-8EF0-809904EB0079}" destId="{79A8C256-959C-487A-8A67-96A9FBC8A605}" srcOrd="4" destOrd="0" parTransId="{0E1CAF3A-1410-4166-81FB-B8EB2ED8D7D8}" sibTransId="{04C993A8-86DA-4564-A565-A51DCAEF8497}"/>
    <dgm:cxn modelId="{8E466350-5F99-4658-9E70-AC6C505066A1}" srcId="{278F6BDF-A9B1-4976-8EF0-809904EB0079}" destId="{B2862D0E-A365-480B-B69C-622B5B7BDC77}" srcOrd="2" destOrd="0" parTransId="{975C569A-61AD-4EE5-94CB-AA5B14DF8D2F}" sibTransId="{909D72E3-C06E-4295-A20F-62D161CF841A}"/>
    <dgm:cxn modelId="{54E8A554-F144-E64E-A976-78B8928D5BAC}" type="presOf" srcId="{425C144F-2D5F-42A9-9771-3507FC6A6A60}" destId="{C042ECBD-6AC6-46E1-BAD0-650AF973C5CB}" srcOrd="0" destOrd="0" presId="urn:microsoft.com/office/officeart/2018/2/layout/IconVerticalSolidList"/>
    <dgm:cxn modelId="{03CB085D-4DAD-4FE4-A328-7FAC4ED514C9}" srcId="{278F6BDF-A9B1-4976-8EF0-809904EB0079}" destId="{3CD9C38D-2505-49C1-B06F-FD1367881FDB}" srcOrd="1" destOrd="0" parTransId="{B4E0511B-E128-4C60-A2A1-EB71D158935E}" sibTransId="{3E01DC15-CB5E-4BBC-A96A-6DF5AD0478A3}"/>
    <dgm:cxn modelId="{B9014F65-DF15-B04E-A2D7-E697B82B172F}" type="presOf" srcId="{278F6BDF-A9B1-4976-8EF0-809904EB0079}" destId="{3E02FC4F-D98C-4B49-B95A-AE79501E40F2}" srcOrd="0" destOrd="0" presId="urn:microsoft.com/office/officeart/2018/2/layout/IconVerticalSolidList"/>
    <dgm:cxn modelId="{3AF12075-A6CD-8E4C-B831-760322DC4C2F}" type="presOf" srcId="{3CD9C38D-2505-49C1-B06F-FD1367881FDB}" destId="{5430B73F-76F1-495A-BF0E-CD911F4A3A4D}" srcOrd="0" destOrd="0" presId="urn:microsoft.com/office/officeart/2018/2/layout/IconVerticalSolidList"/>
    <dgm:cxn modelId="{4C4BE57A-1DC0-40DA-A7F9-35DC578E739E}" srcId="{278F6BDF-A9B1-4976-8EF0-809904EB0079}" destId="{425C144F-2D5F-42A9-9771-3507FC6A6A60}" srcOrd="3" destOrd="0" parTransId="{78481369-F3F4-40E4-A37D-25972F8037D3}" sibTransId="{7A6C0EEF-3B9B-4A83-8207-67912B980BB7}"/>
    <dgm:cxn modelId="{63472B8E-4083-6246-8793-3632C46614C8}" type="presOf" srcId="{79A8C256-959C-487A-8A67-96A9FBC8A605}" destId="{2BDEF1B5-58A3-4E18-8437-029AE54DC7D2}" srcOrd="0" destOrd="0" presId="urn:microsoft.com/office/officeart/2018/2/layout/IconVerticalSolidList"/>
    <dgm:cxn modelId="{DF705CA1-9838-45DD-96B3-46F4223969DF}" srcId="{278F6BDF-A9B1-4976-8EF0-809904EB0079}" destId="{9CF125B9-71B0-426B-960E-032CD9A19078}" srcOrd="0" destOrd="0" parTransId="{6EF4E734-9DE8-4AC9-AE7B-C5B2E67B25C8}" sibTransId="{0D08F8D1-8C74-4FE3-BF2C-043FD4F2ABA0}"/>
    <dgm:cxn modelId="{E9EC0EFC-B52E-2847-A545-23BEEFDB0C84}" type="presOf" srcId="{9CF125B9-71B0-426B-960E-032CD9A19078}" destId="{D5D10DA2-8A26-4573-B95F-90AC52E02B3E}" srcOrd="0" destOrd="0" presId="urn:microsoft.com/office/officeart/2018/2/layout/IconVerticalSolidList"/>
    <dgm:cxn modelId="{952C7A3A-44ED-EC48-BF55-2ADE3D45101F}" type="presParOf" srcId="{3E02FC4F-D98C-4B49-B95A-AE79501E40F2}" destId="{3E0E846E-75F7-4D14-95F1-279408C4440D}" srcOrd="0" destOrd="0" presId="urn:microsoft.com/office/officeart/2018/2/layout/IconVerticalSolidList"/>
    <dgm:cxn modelId="{FC778434-2499-C049-8EFA-CA0228D13C62}" type="presParOf" srcId="{3E0E846E-75F7-4D14-95F1-279408C4440D}" destId="{2BB0A08D-FE5C-4F6A-8F41-70CB83CC4F84}" srcOrd="0" destOrd="0" presId="urn:microsoft.com/office/officeart/2018/2/layout/IconVerticalSolidList"/>
    <dgm:cxn modelId="{56ABB82A-CA38-9A47-9CCC-44AFC660F689}" type="presParOf" srcId="{3E0E846E-75F7-4D14-95F1-279408C4440D}" destId="{C5D67B44-D3E0-40CB-BE85-A4097A297945}" srcOrd="1" destOrd="0" presId="urn:microsoft.com/office/officeart/2018/2/layout/IconVerticalSolidList"/>
    <dgm:cxn modelId="{40108D3B-BD38-7D42-A09C-F624A86B0E94}" type="presParOf" srcId="{3E0E846E-75F7-4D14-95F1-279408C4440D}" destId="{266A1B2C-40F9-43A4-8E84-542C06A1EEB5}" srcOrd="2" destOrd="0" presId="urn:microsoft.com/office/officeart/2018/2/layout/IconVerticalSolidList"/>
    <dgm:cxn modelId="{9F9DA966-39AC-8246-919F-4DED205C3ECD}" type="presParOf" srcId="{3E0E846E-75F7-4D14-95F1-279408C4440D}" destId="{D5D10DA2-8A26-4573-B95F-90AC52E02B3E}" srcOrd="3" destOrd="0" presId="urn:microsoft.com/office/officeart/2018/2/layout/IconVerticalSolidList"/>
    <dgm:cxn modelId="{21042A51-CC11-BA47-A1EA-9ACD1D148F8D}" type="presParOf" srcId="{3E02FC4F-D98C-4B49-B95A-AE79501E40F2}" destId="{7156F14A-B6DA-4E54-963B-9FA18604E8DA}" srcOrd="1" destOrd="0" presId="urn:microsoft.com/office/officeart/2018/2/layout/IconVerticalSolidList"/>
    <dgm:cxn modelId="{7BF29EDC-0594-CE44-8FF1-F0480153C8D6}" type="presParOf" srcId="{3E02FC4F-D98C-4B49-B95A-AE79501E40F2}" destId="{366D985C-1B4C-4D84-9614-1C019B7BCDDB}" srcOrd="2" destOrd="0" presId="urn:microsoft.com/office/officeart/2018/2/layout/IconVerticalSolidList"/>
    <dgm:cxn modelId="{C3F09751-87A2-154F-A950-56D7A26084FA}" type="presParOf" srcId="{366D985C-1B4C-4D84-9614-1C019B7BCDDB}" destId="{25D60221-2FAD-413D-9E6E-B5EF5EA1A7C4}" srcOrd="0" destOrd="0" presId="urn:microsoft.com/office/officeart/2018/2/layout/IconVerticalSolidList"/>
    <dgm:cxn modelId="{E011F114-8F6D-B44F-8C66-1275BF9B7B5D}" type="presParOf" srcId="{366D985C-1B4C-4D84-9614-1C019B7BCDDB}" destId="{02FAE2AF-F106-4902-9570-E9F61BEAD209}" srcOrd="1" destOrd="0" presId="urn:microsoft.com/office/officeart/2018/2/layout/IconVerticalSolidList"/>
    <dgm:cxn modelId="{021E9285-1F52-864C-84F2-4CE5B8D54302}" type="presParOf" srcId="{366D985C-1B4C-4D84-9614-1C019B7BCDDB}" destId="{767828C4-C72B-4056-B5AA-406E2C3282CD}" srcOrd="2" destOrd="0" presId="urn:microsoft.com/office/officeart/2018/2/layout/IconVerticalSolidList"/>
    <dgm:cxn modelId="{F6CCB459-3C6E-A244-A96A-F512D0917FDB}" type="presParOf" srcId="{366D985C-1B4C-4D84-9614-1C019B7BCDDB}" destId="{5430B73F-76F1-495A-BF0E-CD911F4A3A4D}" srcOrd="3" destOrd="0" presId="urn:microsoft.com/office/officeart/2018/2/layout/IconVerticalSolidList"/>
    <dgm:cxn modelId="{D0FFBD3D-E9FB-6F4E-9090-FC83A64FCABC}" type="presParOf" srcId="{3E02FC4F-D98C-4B49-B95A-AE79501E40F2}" destId="{A993AD91-A622-4125-9B47-281D0AB462E5}" srcOrd="3" destOrd="0" presId="urn:microsoft.com/office/officeart/2018/2/layout/IconVerticalSolidList"/>
    <dgm:cxn modelId="{1FB2A400-C36F-C046-8357-2D0853AF4AED}" type="presParOf" srcId="{3E02FC4F-D98C-4B49-B95A-AE79501E40F2}" destId="{9AF7580D-A790-4BDD-BE71-1CA6169B260A}" srcOrd="4" destOrd="0" presId="urn:microsoft.com/office/officeart/2018/2/layout/IconVerticalSolidList"/>
    <dgm:cxn modelId="{3661E069-E809-3441-9437-8109FE64C4DB}" type="presParOf" srcId="{9AF7580D-A790-4BDD-BE71-1CA6169B260A}" destId="{FAE046D3-87D8-4500-8116-6826E22C4DFE}" srcOrd="0" destOrd="0" presId="urn:microsoft.com/office/officeart/2018/2/layout/IconVerticalSolidList"/>
    <dgm:cxn modelId="{ACF44031-3B58-694C-AB73-56E75D802259}" type="presParOf" srcId="{9AF7580D-A790-4BDD-BE71-1CA6169B260A}" destId="{0EBE9E87-CC7D-41F7-8F65-DFEE3D68D434}" srcOrd="1" destOrd="0" presId="urn:microsoft.com/office/officeart/2018/2/layout/IconVerticalSolidList"/>
    <dgm:cxn modelId="{FE8BD914-0000-4044-B42C-3B8837992D41}" type="presParOf" srcId="{9AF7580D-A790-4BDD-BE71-1CA6169B260A}" destId="{87F5E3C4-4D96-44B5-AFE5-98E98E249436}" srcOrd="2" destOrd="0" presId="urn:microsoft.com/office/officeart/2018/2/layout/IconVerticalSolidList"/>
    <dgm:cxn modelId="{7B80DDB8-56BC-F648-B6B7-5D7BEFF0283D}" type="presParOf" srcId="{9AF7580D-A790-4BDD-BE71-1CA6169B260A}" destId="{0FF34B5C-16C4-4EE6-A8F6-8A2AB5D6BD2E}" srcOrd="3" destOrd="0" presId="urn:microsoft.com/office/officeart/2018/2/layout/IconVerticalSolidList"/>
    <dgm:cxn modelId="{ED1DDD98-2E57-A24D-A589-B15448237776}" type="presParOf" srcId="{3E02FC4F-D98C-4B49-B95A-AE79501E40F2}" destId="{764ACEE0-F97D-49CB-8E60-96286E238A75}" srcOrd="5" destOrd="0" presId="urn:microsoft.com/office/officeart/2018/2/layout/IconVerticalSolidList"/>
    <dgm:cxn modelId="{6A0FF2EB-FB84-AD45-935B-721DE787F451}" type="presParOf" srcId="{3E02FC4F-D98C-4B49-B95A-AE79501E40F2}" destId="{A2AFA1CB-11DA-47E3-9B9C-D30803118B02}" srcOrd="6" destOrd="0" presId="urn:microsoft.com/office/officeart/2018/2/layout/IconVerticalSolidList"/>
    <dgm:cxn modelId="{D1A34980-8C3E-044F-ABA9-7EB302FB96B9}" type="presParOf" srcId="{A2AFA1CB-11DA-47E3-9B9C-D30803118B02}" destId="{185E319D-E7E7-4368-9A93-061D4AB8A2FF}" srcOrd="0" destOrd="0" presId="urn:microsoft.com/office/officeart/2018/2/layout/IconVerticalSolidList"/>
    <dgm:cxn modelId="{F623BE2A-5E30-F341-8618-39908629E2EB}" type="presParOf" srcId="{A2AFA1CB-11DA-47E3-9B9C-D30803118B02}" destId="{FB82076F-8000-414E-ACC6-FA0B03C42339}" srcOrd="1" destOrd="0" presId="urn:microsoft.com/office/officeart/2018/2/layout/IconVerticalSolidList"/>
    <dgm:cxn modelId="{89565B51-C10C-CD49-89B6-780BB01C5D19}" type="presParOf" srcId="{A2AFA1CB-11DA-47E3-9B9C-D30803118B02}" destId="{5FE6A427-865C-41D0-938B-860791D63A92}" srcOrd="2" destOrd="0" presId="urn:microsoft.com/office/officeart/2018/2/layout/IconVerticalSolidList"/>
    <dgm:cxn modelId="{4EFBD94B-F08D-C14C-A28B-7F925C24191D}" type="presParOf" srcId="{A2AFA1CB-11DA-47E3-9B9C-D30803118B02}" destId="{C042ECBD-6AC6-46E1-BAD0-650AF973C5CB}" srcOrd="3" destOrd="0" presId="urn:microsoft.com/office/officeart/2018/2/layout/IconVerticalSolidList"/>
    <dgm:cxn modelId="{D719AA79-8605-9F46-9634-8D2CD1980419}" type="presParOf" srcId="{3E02FC4F-D98C-4B49-B95A-AE79501E40F2}" destId="{DFEC0937-7FC4-45DA-9EE6-7EABB93302D9}" srcOrd="7" destOrd="0" presId="urn:microsoft.com/office/officeart/2018/2/layout/IconVerticalSolidList"/>
    <dgm:cxn modelId="{A5DC3224-DA74-6543-BF26-4D5C3394192C}" type="presParOf" srcId="{3E02FC4F-D98C-4B49-B95A-AE79501E40F2}" destId="{FDB95078-C25A-40ED-977C-8D8D26AEF05C}" srcOrd="8" destOrd="0" presId="urn:microsoft.com/office/officeart/2018/2/layout/IconVerticalSolidList"/>
    <dgm:cxn modelId="{C1F10044-37E9-8B45-94E3-E191863BE34D}" type="presParOf" srcId="{FDB95078-C25A-40ED-977C-8D8D26AEF05C}" destId="{53446CF7-2A0D-4A59-917A-4AD0C1B12F09}" srcOrd="0" destOrd="0" presId="urn:microsoft.com/office/officeart/2018/2/layout/IconVerticalSolidList"/>
    <dgm:cxn modelId="{EDE3B9C3-98D5-434A-B9AD-3B1373451EEE}" type="presParOf" srcId="{FDB95078-C25A-40ED-977C-8D8D26AEF05C}" destId="{E7A077FD-1B9C-4DD1-ABBA-311DE6A0C9ED}" srcOrd="1" destOrd="0" presId="urn:microsoft.com/office/officeart/2018/2/layout/IconVerticalSolidList"/>
    <dgm:cxn modelId="{151DEE32-0ADA-AC45-8F57-C552511081DB}" type="presParOf" srcId="{FDB95078-C25A-40ED-977C-8D8D26AEF05C}" destId="{A28AD89B-0731-41DA-830A-EEF5D5F340E4}" srcOrd="2" destOrd="0" presId="urn:microsoft.com/office/officeart/2018/2/layout/IconVerticalSolidList"/>
    <dgm:cxn modelId="{AB714D05-EE70-C34F-B810-10175B512E3F}" type="presParOf" srcId="{FDB95078-C25A-40ED-977C-8D8D26AEF05C}" destId="{2BDEF1B5-58A3-4E18-8437-029AE54DC7D2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B16132-F2AC-D640-94DE-99F429FB22E7}">
      <dsp:nvSpPr>
        <dsp:cNvPr id="0" name=""/>
        <dsp:cNvSpPr/>
      </dsp:nvSpPr>
      <dsp:spPr>
        <a:xfrm>
          <a:off x="0" y="0"/>
          <a:ext cx="4772738" cy="1432083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Dataset was found on Kaggle.com </a:t>
          </a:r>
        </a:p>
      </dsp:txBody>
      <dsp:txXfrm>
        <a:off x="41944" y="41944"/>
        <a:ext cx="3227409" cy="1348195"/>
      </dsp:txXfrm>
    </dsp:sp>
    <dsp:sp modelId="{8E30ACCA-E9B9-5746-9E1D-271A31246CD8}">
      <dsp:nvSpPr>
        <dsp:cNvPr id="0" name=""/>
        <dsp:cNvSpPr/>
      </dsp:nvSpPr>
      <dsp:spPr>
        <a:xfrm>
          <a:off x="421124" y="1670764"/>
          <a:ext cx="4772738" cy="1432083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The dataset used to predict Breast Cancer is taken from UCI Machine Learning Repository named Breast Cancer Wisconsin (Diagnostic) Data Set. </a:t>
          </a:r>
        </a:p>
      </dsp:txBody>
      <dsp:txXfrm>
        <a:off x="463068" y="1712708"/>
        <a:ext cx="3336872" cy="1348195"/>
      </dsp:txXfrm>
    </dsp:sp>
    <dsp:sp modelId="{1FCF9DC1-5F21-C34B-B6F6-1B8EAABA1B0B}">
      <dsp:nvSpPr>
        <dsp:cNvPr id="0" name=""/>
        <dsp:cNvSpPr/>
      </dsp:nvSpPr>
      <dsp:spPr>
        <a:xfrm>
          <a:off x="842248" y="3341529"/>
          <a:ext cx="4772738" cy="1432083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The dataset includes a set of 30 features that describe the properties of the cell nuclei visible in the digital image of a fine needle aspirate (FNA) of a breast tumor.</a:t>
          </a:r>
        </a:p>
      </dsp:txBody>
      <dsp:txXfrm>
        <a:off x="884192" y="3383473"/>
        <a:ext cx="3336872" cy="1348195"/>
      </dsp:txXfrm>
    </dsp:sp>
    <dsp:sp modelId="{ABE78A5C-060D-F64E-B9A0-BD90700B6860}">
      <dsp:nvSpPr>
        <dsp:cNvPr id="0" name=""/>
        <dsp:cNvSpPr/>
      </dsp:nvSpPr>
      <dsp:spPr>
        <a:xfrm>
          <a:off x="3841884" y="1085996"/>
          <a:ext cx="930854" cy="930854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4051326" y="1085996"/>
        <a:ext cx="511970" cy="700468"/>
      </dsp:txXfrm>
    </dsp:sp>
    <dsp:sp modelId="{B13EE6D9-81A1-7F4B-9746-947B790CC133}">
      <dsp:nvSpPr>
        <dsp:cNvPr id="0" name=""/>
        <dsp:cNvSpPr/>
      </dsp:nvSpPr>
      <dsp:spPr>
        <a:xfrm>
          <a:off x="4263008" y="2747214"/>
          <a:ext cx="930854" cy="930854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4472450" y="2747214"/>
        <a:ext cx="511970" cy="70046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02F8B67-2085-8243-A89C-440386B6207C}">
      <dsp:nvSpPr>
        <dsp:cNvPr id="0" name=""/>
        <dsp:cNvSpPr/>
      </dsp:nvSpPr>
      <dsp:spPr>
        <a:xfrm>
          <a:off x="0" y="3915396"/>
          <a:ext cx="5614987" cy="85659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We move ahead by plotting features and some feature density plots.</a:t>
          </a:r>
        </a:p>
      </dsp:txBody>
      <dsp:txXfrm>
        <a:off x="0" y="3915396"/>
        <a:ext cx="5614987" cy="856593"/>
      </dsp:txXfrm>
    </dsp:sp>
    <dsp:sp modelId="{4AD251E9-C249-8748-8DF0-FF8283BED21A}">
      <dsp:nvSpPr>
        <dsp:cNvPr id="0" name=""/>
        <dsp:cNvSpPr/>
      </dsp:nvSpPr>
      <dsp:spPr>
        <a:xfrm rot="10800000">
          <a:off x="0" y="2610805"/>
          <a:ext cx="5614987" cy="1317440"/>
        </a:xfrm>
        <a:prstGeom prst="upArrowCallou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We removed the id, diagnostic features, and the feature named X (populated with only NA values). </a:t>
          </a:r>
        </a:p>
      </dsp:txBody>
      <dsp:txXfrm rot="10800000">
        <a:off x="0" y="2610805"/>
        <a:ext cx="5614987" cy="856033"/>
      </dsp:txXfrm>
    </dsp:sp>
    <dsp:sp modelId="{D7A11DAD-1AA1-064F-A153-02E1C03FF3C5}">
      <dsp:nvSpPr>
        <dsp:cNvPr id="0" name=""/>
        <dsp:cNvSpPr/>
      </dsp:nvSpPr>
      <dsp:spPr>
        <a:xfrm rot="10800000">
          <a:off x="0" y="1306214"/>
          <a:ext cx="5614987" cy="1317440"/>
        </a:xfrm>
        <a:prstGeom prst="upArrowCallou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After downloading we saw some unwanted data which was not required for our analysis, so we updated the dataset.</a:t>
          </a:r>
        </a:p>
      </dsp:txBody>
      <dsp:txXfrm rot="10800000">
        <a:off x="0" y="1306214"/>
        <a:ext cx="5614987" cy="856033"/>
      </dsp:txXfrm>
    </dsp:sp>
    <dsp:sp modelId="{02B041F7-BD0B-174E-A405-18FDCD37F9F9}">
      <dsp:nvSpPr>
        <dsp:cNvPr id="0" name=""/>
        <dsp:cNvSpPr/>
      </dsp:nvSpPr>
      <dsp:spPr>
        <a:xfrm rot="10800000">
          <a:off x="0" y="1622"/>
          <a:ext cx="5614987" cy="1317440"/>
        </a:xfrm>
        <a:prstGeom prst="upArrowCallou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Downloading of the dataset.</a:t>
          </a:r>
        </a:p>
      </dsp:txBody>
      <dsp:txXfrm rot="10800000">
        <a:off x="0" y="1622"/>
        <a:ext cx="5614987" cy="85603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B0A08D-FE5C-4F6A-8F41-70CB83CC4F84}">
      <dsp:nvSpPr>
        <dsp:cNvPr id="0" name=""/>
        <dsp:cNvSpPr/>
      </dsp:nvSpPr>
      <dsp:spPr>
        <a:xfrm>
          <a:off x="0" y="3571"/>
          <a:ext cx="6496050" cy="76080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5D67B44-D3E0-40CB-BE85-A4097A297945}">
      <dsp:nvSpPr>
        <dsp:cNvPr id="0" name=""/>
        <dsp:cNvSpPr/>
      </dsp:nvSpPr>
      <dsp:spPr>
        <a:xfrm>
          <a:off x="230144" y="174753"/>
          <a:ext cx="418445" cy="41844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D10DA2-8A26-4573-B95F-90AC52E02B3E}">
      <dsp:nvSpPr>
        <dsp:cNvPr id="0" name=""/>
        <dsp:cNvSpPr/>
      </dsp:nvSpPr>
      <dsp:spPr>
        <a:xfrm>
          <a:off x="878734" y="3571"/>
          <a:ext cx="5617315" cy="7608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519" tIns="80519" rIns="80519" bIns="80519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Random Forest</a:t>
          </a:r>
        </a:p>
      </dsp:txBody>
      <dsp:txXfrm>
        <a:off x="878734" y="3571"/>
        <a:ext cx="5617315" cy="760809"/>
      </dsp:txXfrm>
    </dsp:sp>
    <dsp:sp modelId="{25D60221-2FAD-413D-9E6E-B5EF5EA1A7C4}">
      <dsp:nvSpPr>
        <dsp:cNvPr id="0" name=""/>
        <dsp:cNvSpPr/>
      </dsp:nvSpPr>
      <dsp:spPr>
        <a:xfrm>
          <a:off x="0" y="954583"/>
          <a:ext cx="6496050" cy="76080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2FAE2AF-F106-4902-9570-E9F61BEAD209}">
      <dsp:nvSpPr>
        <dsp:cNvPr id="0" name=""/>
        <dsp:cNvSpPr/>
      </dsp:nvSpPr>
      <dsp:spPr>
        <a:xfrm>
          <a:off x="230144" y="1125765"/>
          <a:ext cx="418445" cy="41844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430B73F-76F1-495A-BF0E-CD911F4A3A4D}">
      <dsp:nvSpPr>
        <dsp:cNvPr id="0" name=""/>
        <dsp:cNvSpPr/>
      </dsp:nvSpPr>
      <dsp:spPr>
        <a:xfrm>
          <a:off x="878734" y="954583"/>
          <a:ext cx="5617315" cy="7608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519" tIns="80519" rIns="80519" bIns="80519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Gradient Boosting Machine</a:t>
          </a:r>
        </a:p>
      </dsp:txBody>
      <dsp:txXfrm>
        <a:off x="878734" y="954583"/>
        <a:ext cx="5617315" cy="760809"/>
      </dsp:txXfrm>
    </dsp:sp>
    <dsp:sp modelId="{FAE046D3-87D8-4500-8116-6826E22C4DFE}">
      <dsp:nvSpPr>
        <dsp:cNvPr id="0" name=""/>
        <dsp:cNvSpPr/>
      </dsp:nvSpPr>
      <dsp:spPr>
        <a:xfrm>
          <a:off x="0" y="1905595"/>
          <a:ext cx="6496050" cy="76080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EBE9E87-CC7D-41F7-8F65-DFEE3D68D434}">
      <dsp:nvSpPr>
        <dsp:cNvPr id="0" name=""/>
        <dsp:cNvSpPr/>
      </dsp:nvSpPr>
      <dsp:spPr>
        <a:xfrm>
          <a:off x="230144" y="2076777"/>
          <a:ext cx="418445" cy="41844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F34B5C-16C4-4EE6-A8F6-8A2AB5D6BD2E}">
      <dsp:nvSpPr>
        <dsp:cNvPr id="0" name=""/>
        <dsp:cNvSpPr/>
      </dsp:nvSpPr>
      <dsp:spPr>
        <a:xfrm>
          <a:off x="878734" y="1905595"/>
          <a:ext cx="5617315" cy="7608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519" tIns="80519" rIns="80519" bIns="80519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Light Gradient Boosting Machine</a:t>
          </a:r>
        </a:p>
      </dsp:txBody>
      <dsp:txXfrm>
        <a:off x="878734" y="1905595"/>
        <a:ext cx="5617315" cy="760809"/>
      </dsp:txXfrm>
    </dsp:sp>
    <dsp:sp modelId="{185E319D-E7E7-4368-9A93-061D4AB8A2FF}">
      <dsp:nvSpPr>
        <dsp:cNvPr id="0" name=""/>
        <dsp:cNvSpPr/>
      </dsp:nvSpPr>
      <dsp:spPr>
        <a:xfrm>
          <a:off x="0" y="2856607"/>
          <a:ext cx="6496050" cy="76080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B82076F-8000-414E-ACC6-FA0B03C42339}">
      <dsp:nvSpPr>
        <dsp:cNvPr id="0" name=""/>
        <dsp:cNvSpPr/>
      </dsp:nvSpPr>
      <dsp:spPr>
        <a:xfrm>
          <a:off x="230144" y="3027789"/>
          <a:ext cx="418445" cy="41844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042ECBD-6AC6-46E1-BAD0-650AF973C5CB}">
      <dsp:nvSpPr>
        <dsp:cNvPr id="0" name=""/>
        <dsp:cNvSpPr/>
      </dsp:nvSpPr>
      <dsp:spPr>
        <a:xfrm>
          <a:off x="878734" y="2856607"/>
          <a:ext cx="5617315" cy="7608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519" tIns="80519" rIns="80519" bIns="80519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eXtreme Gradient Boost (XGBoost)</a:t>
          </a:r>
        </a:p>
      </dsp:txBody>
      <dsp:txXfrm>
        <a:off x="878734" y="2856607"/>
        <a:ext cx="5617315" cy="760809"/>
      </dsp:txXfrm>
    </dsp:sp>
    <dsp:sp modelId="{53446CF7-2A0D-4A59-917A-4AD0C1B12F09}">
      <dsp:nvSpPr>
        <dsp:cNvPr id="0" name=""/>
        <dsp:cNvSpPr/>
      </dsp:nvSpPr>
      <dsp:spPr>
        <a:xfrm>
          <a:off x="0" y="3811190"/>
          <a:ext cx="6496050" cy="76080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7A077FD-1B9C-4DD1-ABBA-311DE6A0C9ED}">
      <dsp:nvSpPr>
        <dsp:cNvPr id="0" name=""/>
        <dsp:cNvSpPr/>
      </dsp:nvSpPr>
      <dsp:spPr>
        <a:xfrm>
          <a:off x="230144" y="3978800"/>
          <a:ext cx="418445" cy="418445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BDEF1B5-58A3-4E18-8437-029AE54DC7D2}">
      <dsp:nvSpPr>
        <dsp:cNvPr id="0" name=""/>
        <dsp:cNvSpPr/>
      </dsp:nvSpPr>
      <dsp:spPr>
        <a:xfrm>
          <a:off x="878734" y="3807618"/>
          <a:ext cx="5617315" cy="7608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519" tIns="80519" rIns="80519" bIns="80519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Weighted Average Values</a:t>
          </a:r>
        </a:p>
      </dsp:txBody>
      <dsp:txXfrm>
        <a:off x="878734" y="3807618"/>
        <a:ext cx="5617315" cy="76080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EBE45A-43BA-C247-B4D1-FE9AE80F18BE}" type="datetimeFigureOut">
              <a:rPr lang="en-US" smtClean="0"/>
              <a:t>12/4/22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130AC5-99C5-594D-97EB-E89D02993E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0764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9259A-1FE3-4FF9-8A07-BDD8177164ED}" type="datetime4">
              <a:rPr lang="en-US" smtClean="0"/>
              <a:t>December 4,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2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3960BD-7AC1-4217-9611-AAA56D3EE38F}" type="datetime4">
              <a:rPr lang="en-US" smtClean="0"/>
              <a:pPr/>
              <a:t>December 4, 2022</a:t>
            </a:fld>
            <a:endParaRPr lang="en-US" dirty="0">
              <a:latin typeface="+mn-lt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latin typeface="+mn-lt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pPr/>
              <a:t>‹#›</a:t>
            </a:fld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83689025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3960BD-7AC1-4217-9611-AAA56D3EE38F}" type="datetime4">
              <a:rPr lang="en-US" smtClean="0"/>
              <a:pPr/>
              <a:t>December 4, 2022</a:t>
            </a:fld>
            <a:endParaRPr lang="en-US" dirty="0">
              <a:latin typeface="+mn-lt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latin typeface="+mn-l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pPr/>
              <a:t>‹#›</a:t>
            </a:fld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20057944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3960BD-7AC1-4217-9611-AAA56D3EE38F}" type="datetime4">
              <a:rPr lang="en-US" smtClean="0"/>
              <a:pPr/>
              <a:t>December 4, 2022</a:t>
            </a:fld>
            <a:endParaRPr lang="en-US" dirty="0">
              <a:latin typeface="+mn-lt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latin typeface="+mn-l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pPr/>
              <a:t>‹#›</a:t>
            </a:fld>
            <a:endParaRPr lang="en-US">
              <a:latin typeface="+mn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317082767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3960BD-7AC1-4217-9611-AAA56D3EE38F}" type="datetime4">
              <a:rPr lang="en-US" smtClean="0"/>
              <a:pPr/>
              <a:t>December 4, 2022</a:t>
            </a:fld>
            <a:endParaRPr lang="en-US" dirty="0">
              <a:latin typeface="+mn-lt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latin typeface="+mn-l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pPr/>
              <a:t>‹#›</a:t>
            </a:fld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61177308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3960BD-7AC1-4217-9611-AAA56D3EE38F}" type="datetime4">
              <a:rPr lang="en-US" smtClean="0"/>
              <a:pPr/>
              <a:t>December 4, 2022</a:t>
            </a:fld>
            <a:endParaRPr lang="en-US" dirty="0">
              <a:latin typeface="+mn-lt"/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latin typeface="+mn-l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pPr/>
              <a:t>‹#›</a:t>
            </a:fld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4152172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3960BD-7AC1-4217-9611-AAA56D3EE38F}" type="datetime4">
              <a:rPr lang="en-US" smtClean="0"/>
              <a:pPr/>
              <a:t>December 4, 2022</a:t>
            </a:fld>
            <a:endParaRPr lang="en-US" dirty="0">
              <a:latin typeface="+mn-lt"/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latin typeface="+mn-l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pPr/>
              <a:t>‹#›</a:t>
            </a:fld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37625396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C3C8F-D4A7-4EAD-92AD-82C91CB8BB85}" type="datetime4">
              <a:rPr lang="en-US" smtClean="0"/>
              <a:t>December 4,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419097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011D41-E33C-4BC7-8272-37E8417FD097}" type="datetime4">
              <a:rPr lang="en-US" smtClean="0"/>
              <a:t>December 4,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641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40FED-6E95-4177-A7EF-CD303B9E611D}" type="datetime4">
              <a:rPr lang="en-US" smtClean="0"/>
              <a:t>December 4,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9681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7962CB-39AD-45A9-800F-54DAB53D6021}" type="datetime4">
              <a:rPr lang="en-US" smtClean="0"/>
              <a:t>December 4,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0036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DF93D-55AB-4606-B9D7-742F1FC51983}" type="datetime4">
              <a:rPr lang="en-US" smtClean="0"/>
              <a:t>December 4, 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966456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2841D-FB5C-47AB-B2FF-32E855C1EA71}" type="datetime4">
              <a:rPr lang="en-US" smtClean="0"/>
              <a:t>December 4, 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39503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537E9-D174-424D-BEE8-AFC4CA5F9F97}" type="datetime4">
              <a:rPr lang="en-US" smtClean="0"/>
              <a:t>December 4, 2022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9418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7A44C0-F7AC-49C2-8289-1E7A86D9FB50}" type="datetime4">
              <a:rPr lang="en-US" smtClean="0"/>
              <a:t>December 4, 2022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8873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B84BC-6E78-40D1-8831-40AB1F596614}" type="datetime4">
              <a:rPr lang="en-US" smtClean="0"/>
              <a:t>December 4, 2022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77109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A080F-3961-4D42-BEDE-84A1FED032F1}" type="datetime4">
              <a:rPr lang="en-US" smtClean="0"/>
              <a:t>December 4, 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6917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A33960BD-7AC1-4217-9611-AAA56D3EE38F}" type="datetime4">
              <a:rPr lang="en-US" smtClean="0"/>
              <a:pPr/>
              <a:t>December 4, 2022</a:t>
            </a:fld>
            <a:endParaRPr lang="en-US" dirty="0">
              <a:latin typeface="+mn-lt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>
              <a:latin typeface="+mn-l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4AEF59-F28E-467C-9EA3-92D1CFAD475A}" type="slidenum">
              <a:rPr lang="en-US" smtClean="0"/>
              <a:pPr/>
              <a:t>‹#›</a:t>
            </a:fld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4154951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83" r:id="rId1"/>
    <p:sldLayoutId id="2147483884" r:id="rId2"/>
    <p:sldLayoutId id="2147483885" r:id="rId3"/>
    <p:sldLayoutId id="2147483886" r:id="rId4"/>
    <p:sldLayoutId id="2147483887" r:id="rId5"/>
    <p:sldLayoutId id="2147483888" r:id="rId6"/>
    <p:sldLayoutId id="2147483889" r:id="rId7"/>
    <p:sldLayoutId id="2147483890" r:id="rId8"/>
    <p:sldLayoutId id="2147483891" r:id="rId9"/>
    <p:sldLayoutId id="2147483892" r:id="rId10"/>
    <p:sldLayoutId id="2147483893" r:id="rId11"/>
    <p:sldLayoutId id="2147483894" r:id="rId12"/>
    <p:sldLayoutId id="2147483895" r:id="rId13"/>
    <p:sldLayoutId id="2147483896" r:id="rId14"/>
    <p:sldLayoutId id="2147483897" r:id="rId15"/>
    <p:sldLayoutId id="2147483898" r:id="rId16"/>
    <p:sldLayoutId id="214748389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esthetic liquid watercolor and ink">
            <a:extLst>
              <a:ext uri="{FF2B5EF4-FFF2-40B4-BE49-F238E27FC236}">
                <a16:creationId xmlns:a16="http://schemas.microsoft.com/office/drawing/2014/main" id="{D5B9C872-FC8F-4DF1-D82D-C62C44572C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86" b="5950"/>
          <a:stretch/>
        </p:blipFill>
        <p:spPr>
          <a:xfrm>
            <a:off x="21" y="343793"/>
            <a:ext cx="1219199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DB45D9-6428-5D72-88C1-B0E0C3ADFC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97040" y="1122362"/>
            <a:ext cx="8376514" cy="2494295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FFFFFF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BREAST CANCER PREDICTION</a:t>
            </a:r>
            <a:br>
              <a:rPr lang="en-US" dirty="0">
                <a:solidFill>
                  <a:srgbClr val="FFFFFF"/>
                </a:solidFill>
                <a:effectLst/>
                <a:latin typeface="Calibri" panose="020F0502020204030204" pitchFamily="34" charset="0"/>
                <a:cs typeface="Times New Roman" panose="02020603050405020304" pitchFamily="18" charset="0"/>
              </a:rPr>
            </a:b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B568CB-1F15-ECF7-62FC-53195DFECD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29803" y="3772789"/>
            <a:ext cx="6141493" cy="1215470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Made by:– </a:t>
            </a:r>
          </a:p>
          <a:p>
            <a:r>
              <a:rPr lang="en-US">
                <a:solidFill>
                  <a:srgbClr val="FFFFFF"/>
                </a:solidFill>
              </a:rPr>
              <a:t>Saurabh , Utkarsha , Rutika</a:t>
            </a:r>
          </a:p>
        </p:txBody>
      </p:sp>
    </p:spTree>
    <p:extLst>
      <p:ext uri="{BB962C8B-B14F-4D97-AF65-F5344CB8AC3E}">
        <p14:creationId xmlns:p14="http://schemas.microsoft.com/office/powerpoint/2010/main" val="10106573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5F3FC718-FDE3-4EF7-921E-A5F374EAF8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56FC7C-3A73-B5E7-68DD-289BF0398D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855" y="1447799"/>
            <a:ext cx="3108626" cy="1444752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200">
                <a:solidFill>
                  <a:srgbClr val="EBEBEB"/>
                </a:solidFill>
              </a:rPr>
              <a:t>Lowest</a:t>
            </a:r>
            <a:r>
              <a:rPr lang="en-US" sz="320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 Correlation Matrix</a:t>
            </a:r>
          </a:p>
        </p:txBody>
      </p:sp>
      <p:sp>
        <p:nvSpPr>
          <p:cNvPr id="15" name="Freeform 11">
            <a:extLst>
              <a:ext uri="{FF2B5EF4-FFF2-40B4-BE49-F238E27FC236}">
                <a16:creationId xmlns:a16="http://schemas.microsoft.com/office/drawing/2014/main" id="{FAA0F719-3DC8-4F08-AD8F-5A845658CB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7" name="Freeform: Shape 16">
            <a:extLst>
              <a:ext uri="{FF2B5EF4-FFF2-40B4-BE49-F238E27FC236}">
                <a16:creationId xmlns:a16="http://schemas.microsoft.com/office/drawing/2014/main" id="{7DCB61BE-FA0F-4EFB-BE0E-268BAD8E30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4747655" y="-586345"/>
            <a:ext cx="6858001" cy="8030691"/>
          </a:xfrm>
          <a:custGeom>
            <a:avLst/>
            <a:gdLst>
              <a:gd name="connsiteX0" fmla="*/ 6858001 w 6858001"/>
              <a:gd name="connsiteY0" fmla="*/ 1177 h 8030691"/>
              <a:gd name="connsiteX1" fmla="*/ 6858001 w 6858001"/>
              <a:gd name="connsiteY1" fmla="*/ 1344715 h 8030691"/>
              <a:gd name="connsiteX2" fmla="*/ 6858000 w 6858001"/>
              <a:gd name="connsiteY2" fmla="*/ 1344715 h 8030691"/>
              <a:gd name="connsiteX3" fmla="*/ 6858000 w 6858001"/>
              <a:gd name="connsiteY3" fmla="*/ 8030691 h 8030691"/>
              <a:gd name="connsiteX4" fmla="*/ 0 w 6858001"/>
              <a:gd name="connsiteY4" fmla="*/ 8030690 h 8030691"/>
              <a:gd name="connsiteX5" fmla="*/ 0 w 6858001"/>
              <a:gd name="connsiteY5" fmla="*/ 477747 h 8030691"/>
              <a:gd name="connsiteX6" fmla="*/ 1 w 6858001"/>
              <a:gd name="connsiteY6" fmla="*/ 477747 h 8030691"/>
              <a:gd name="connsiteX7" fmla="*/ 1 w 6858001"/>
              <a:gd name="connsiteY7" fmla="*/ 0 h 8030691"/>
              <a:gd name="connsiteX8" fmla="*/ 40463 w 6858001"/>
              <a:gd name="connsiteY8" fmla="*/ 5883 h 8030691"/>
              <a:gd name="connsiteX9" fmla="*/ 159107 w 6858001"/>
              <a:gd name="connsiteY9" fmla="*/ 23196 h 8030691"/>
              <a:gd name="connsiteX10" fmla="*/ 245518 w 6858001"/>
              <a:gd name="connsiteY10" fmla="*/ 35299 h 8030691"/>
              <a:gd name="connsiteX11" fmla="*/ 348388 w 6858001"/>
              <a:gd name="connsiteY11" fmla="*/ 48074 h 8030691"/>
              <a:gd name="connsiteX12" fmla="*/ 470460 w 6858001"/>
              <a:gd name="connsiteY12" fmla="*/ 63370 h 8030691"/>
              <a:gd name="connsiteX13" fmla="*/ 605563 w 6858001"/>
              <a:gd name="connsiteY13" fmla="*/ 79507 h 8030691"/>
              <a:gd name="connsiteX14" fmla="*/ 757810 w 6858001"/>
              <a:gd name="connsiteY14" fmla="*/ 96484 h 8030691"/>
              <a:gd name="connsiteX15" fmla="*/ 923774 w 6858001"/>
              <a:gd name="connsiteY15" fmla="*/ 114469 h 8030691"/>
              <a:gd name="connsiteX16" fmla="*/ 1104139 w 6858001"/>
              <a:gd name="connsiteY16" fmla="*/ 132455 h 8030691"/>
              <a:gd name="connsiteX17" fmla="*/ 1296163 w 6858001"/>
              <a:gd name="connsiteY17" fmla="*/ 150776 h 8030691"/>
              <a:gd name="connsiteX18" fmla="*/ 1503275 w 6858001"/>
              <a:gd name="connsiteY18" fmla="*/ 167753 h 8030691"/>
              <a:gd name="connsiteX19" fmla="*/ 1719988 w 6858001"/>
              <a:gd name="connsiteY19" fmla="*/ 184058 h 8030691"/>
              <a:gd name="connsiteX20" fmla="*/ 1949045 w 6858001"/>
              <a:gd name="connsiteY20" fmla="*/ 198850 h 8030691"/>
              <a:gd name="connsiteX21" fmla="*/ 2187703 w 6858001"/>
              <a:gd name="connsiteY21" fmla="*/ 212969 h 8030691"/>
              <a:gd name="connsiteX22" fmla="*/ 2436649 w 6858001"/>
              <a:gd name="connsiteY22" fmla="*/ 226249 h 8030691"/>
              <a:gd name="connsiteX23" fmla="*/ 2564208 w 6858001"/>
              <a:gd name="connsiteY23" fmla="*/ 230955 h 8030691"/>
              <a:gd name="connsiteX24" fmla="*/ 2694509 w 6858001"/>
              <a:gd name="connsiteY24" fmla="*/ 236166 h 8030691"/>
              <a:gd name="connsiteX25" fmla="*/ 2826869 w 6858001"/>
              <a:gd name="connsiteY25" fmla="*/ 241040 h 8030691"/>
              <a:gd name="connsiteX26" fmla="*/ 2959914 w 6858001"/>
              <a:gd name="connsiteY26" fmla="*/ 244234 h 8030691"/>
              <a:gd name="connsiteX27" fmla="*/ 3095702 w 6858001"/>
              <a:gd name="connsiteY27" fmla="*/ 247092 h 8030691"/>
              <a:gd name="connsiteX28" fmla="*/ 3232862 w 6858001"/>
              <a:gd name="connsiteY28" fmla="*/ 250117 h 8030691"/>
              <a:gd name="connsiteX29" fmla="*/ 3372766 w 6858001"/>
              <a:gd name="connsiteY29" fmla="*/ 252134 h 8030691"/>
              <a:gd name="connsiteX30" fmla="*/ 3514040 w 6858001"/>
              <a:gd name="connsiteY30" fmla="*/ 252134 h 8030691"/>
              <a:gd name="connsiteX31" fmla="*/ 3656686 w 6858001"/>
              <a:gd name="connsiteY31" fmla="*/ 253143 h 8030691"/>
              <a:gd name="connsiteX32" fmla="*/ 3800705 w 6858001"/>
              <a:gd name="connsiteY32" fmla="*/ 252134 h 8030691"/>
              <a:gd name="connsiteX33" fmla="*/ 3946780 w 6858001"/>
              <a:gd name="connsiteY33" fmla="*/ 250117 h 8030691"/>
              <a:gd name="connsiteX34" fmla="*/ 4092856 w 6858001"/>
              <a:gd name="connsiteY34" fmla="*/ 248268 h 8030691"/>
              <a:gd name="connsiteX35" fmla="*/ 4240988 w 6858001"/>
              <a:gd name="connsiteY35" fmla="*/ 244234 h 8030691"/>
              <a:gd name="connsiteX36" fmla="*/ 4390492 w 6858001"/>
              <a:gd name="connsiteY36" fmla="*/ 240032 h 8030691"/>
              <a:gd name="connsiteX37" fmla="*/ 4539997 w 6858001"/>
              <a:gd name="connsiteY37" fmla="*/ 235157 h 8030691"/>
              <a:gd name="connsiteX38" fmla="*/ 4690873 w 6858001"/>
              <a:gd name="connsiteY38" fmla="*/ 228266 h 8030691"/>
              <a:gd name="connsiteX39" fmla="*/ 4843120 w 6858001"/>
              <a:gd name="connsiteY39" fmla="*/ 220029 h 8030691"/>
              <a:gd name="connsiteX40" fmla="*/ 4996054 w 6858001"/>
              <a:gd name="connsiteY40" fmla="*/ 212129 h 8030691"/>
              <a:gd name="connsiteX41" fmla="*/ 5148987 w 6858001"/>
              <a:gd name="connsiteY41" fmla="*/ 202044 h 8030691"/>
              <a:gd name="connsiteX42" fmla="*/ 5303978 w 6858001"/>
              <a:gd name="connsiteY42" fmla="*/ 189941 h 8030691"/>
              <a:gd name="connsiteX43" fmla="*/ 5456911 w 6858001"/>
              <a:gd name="connsiteY43" fmla="*/ 177839 h 8030691"/>
              <a:gd name="connsiteX44" fmla="*/ 5612588 w 6858001"/>
              <a:gd name="connsiteY44" fmla="*/ 163887 h 8030691"/>
              <a:gd name="connsiteX45" fmla="*/ 5768950 w 6858001"/>
              <a:gd name="connsiteY45" fmla="*/ 148591 h 8030691"/>
              <a:gd name="connsiteX46" fmla="*/ 5923255 w 6858001"/>
              <a:gd name="connsiteY46" fmla="*/ 132455 h 8030691"/>
              <a:gd name="connsiteX47" fmla="*/ 6079618 w 6858001"/>
              <a:gd name="connsiteY47" fmla="*/ 113629 h 8030691"/>
              <a:gd name="connsiteX48" fmla="*/ 6235294 w 6858001"/>
              <a:gd name="connsiteY48" fmla="*/ 93458 h 8030691"/>
              <a:gd name="connsiteX49" fmla="*/ 6391657 w 6858001"/>
              <a:gd name="connsiteY49" fmla="*/ 73455 h 8030691"/>
              <a:gd name="connsiteX50" fmla="*/ 6547333 w 6858001"/>
              <a:gd name="connsiteY50" fmla="*/ 50091 h 8030691"/>
              <a:gd name="connsiteX51" fmla="*/ 6702324 w 6858001"/>
              <a:gd name="connsiteY51" fmla="*/ 26222 h 8030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8030691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8030691"/>
                </a:lnTo>
                <a:lnTo>
                  <a:pt x="0" y="8030690"/>
                </a:lnTo>
                <a:lnTo>
                  <a:pt x="0" y="477747"/>
                </a:lnTo>
                <a:lnTo>
                  <a:pt x="1" y="477747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4"/>
                </a:lnTo>
                <a:lnTo>
                  <a:pt x="470460" y="63370"/>
                </a:lnTo>
                <a:lnTo>
                  <a:pt x="605563" y="79507"/>
                </a:lnTo>
                <a:lnTo>
                  <a:pt x="757810" y="96484"/>
                </a:lnTo>
                <a:lnTo>
                  <a:pt x="923774" y="114469"/>
                </a:lnTo>
                <a:lnTo>
                  <a:pt x="1104139" y="132455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50"/>
                </a:lnTo>
                <a:lnTo>
                  <a:pt x="2187703" y="212969"/>
                </a:lnTo>
                <a:lnTo>
                  <a:pt x="2436649" y="226249"/>
                </a:lnTo>
                <a:lnTo>
                  <a:pt x="2564208" y="230955"/>
                </a:lnTo>
                <a:lnTo>
                  <a:pt x="2694509" y="236166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2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3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4B31EAA-7423-46F7-9B90-4AB2B09C35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096919-6C66-762F-70D0-90B28982DC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855" y="3072385"/>
            <a:ext cx="3108057" cy="2947415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90000"/>
              </a:lnSpc>
            </a:pPr>
            <a:r>
              <a:rPr lang="en-US" sz="1800" dirty="0">
                <a:solidFill>
                  <a:srgbClr val="FFFFFF"/>
                </a:solidFill>
                <a:latin typeface="+mn-lt"/>
              </a:rPr>
              <a:t>L</a:t>
            </a:r>
            <a:r>
              <a:rPr lang="en-US" sz="1800" dirty="0">
                <a:solidFill>
                  <a:srgbClr val="FFFFFF"/>
                </a:solidFill>
                <a:effectLst/>
                <a:latin typeface="+mn-lt"/>
              </a:rPr>
              <a:t>ow-correlated features that have at the same time a considerable overlap for the two M and B groups </a:t>
            </a:r>
          </a:p>
          <a:p>
            <a:pPr>
              <a:lnSpc>
                <a:spcPct val="90000"/>
              </a:lnSpc>
            </a:pPr>
            <a:r>
              <a:rPr lang="en-US" sz="1800" dirty="0">
                <a:solidFill>
                  <a:srgbClr val="FFFFFF"/>
                </a:solidFill>
                <a:effectLst/>
                <a:latin typeface="+mn-lt"/>
              </a:rPr>
              <a:t>ex: </a:t>
            </a:r>
            <a:r>
              <a:rPr lang="en-US" sz="1800" dirty="0" err="1">
                <a:solidFill>
                  <a:srgbClr val="FFFFFF"/>
                </a:solidFill>
                <a:effectLst/>
                <a:latin typeface="+mn-lt"/>
              </a:rPr>
              <a:t>fractal_dimension_worst</a:t>
            </a:r>
            <a:r>
              <a:rPr lang="en-US" sz="1800" dirty="0">
                <a:solidFill>
                  <a:srgbClr val="FFFFFF"/>
                </a:solidFill>
                <a:effectLst/>
                <a:latin typeface="+mn-lt"/>
              </a:rPr>
              <a:t> and </a:t>
            </a:r>
            <a:r>
              <a:rPr lang="en-US" sz="1800" dirty="0" err="1">
                <a:solidFill>
                  <a:srgbClr val="FFFFFF"/>
                </a:solidFill>
                <a:effectLst/>
                <a:latin typeface="+mn-lt"/>
              </a:rPr>
              <a:t>area_se</a:t>
            </a:r>
            <a:r>
              <a:rPr lang="en-US" sz="1800" dirty="0">
                <a:solidFill>
                  <a:srgbClr val="FFFFFF"/>
                </a:solidFill>
                <a:effectLst/>
                <a:latin typeface="+mn-lt"/>
              </a:rPr>
              <a:t> </a:t>
            </a:r>
          </a:p>
          <a:p>
            <a:pPr>
              <a:lnSpc>
                <a:spcPct val="90000"/>
              </a:lnSpc>
            </a:pPr>
            <a:r>
              <a:rPr lang="en-US" sz="1800" dirty="0">
                <a:solidFill>
                  <a:srgbClr val="FFFFFF"/>
                </a:solidFill>
                <a:latin typeface="+mn-lt"/>
              </a:rPr>
              <a:t>A</a:t>
            </a:r>
            <a:r>
              <a:rPr lang="en-US" sz="1800" dirty="0">
                <a:solidFill>
                  <a:srgbClr val="FFFFFF"/>
                </a:solidFill>
                <a:effectLst/>
                <a:latin typeface="+mn-lt"/>
              </a:rPr>
              <a:t>s well as low correlated features that have at the same time a good selectivity for M and B groups </a:t>
            </a:r>
            <a:endParaRPr lang="en-US" sz="1800" dirty="0">
              <a:solidFill>
                <a:srgbClr val="FFFFFF"/>
              </a:solidFill>
              <a:latin typeface="+mn-lt"/>
            </a:endParaRPr>
          </a:p>
          <a:p>
            <a:pPr>
              <a:lnSpc>
                <a:spcPct val="90000"/>
              </a:lnSpc>
            </a:pPr>
            <a:r>
              <a:rPr lang="en-US" sz="1800" dirty="0">
                <a:solidFill>
                  <a:srgbClr val="FFFFFF"/>
                </a:solidFill>
                <a:effectLst/>
                <a:latin typeface="+mn-lt"/>
              </a:rPr>
              <a:t>ex: </a:t>
            </a:r>
            <a:r>
              <a:rPr lang="en-US" sz="1800" dirty="0" err="1">
                <a:solidFill>
                  <a:srgbClr val="FFFFFF"/>
                </a:solidFill>
                <a:effectLst/>
                <a:latin typeface="+mn-lt"/>
              </a:rPr>
              <a:t>perimeter_worstand</a:t>
            </a:r>
            <a:r>
              <a:rPr lang="en-US" sz="1800" dirty="0">
                <a:solidFill>
                  <a:srgbClr val="FFFFFF"/>
                </a:solidFill>
                <a:effectLst/>
                <a:latin typeface="+mn-lt"/>
              </a:rPr>
              <a:t> </a:t>
            </a:r>
            <a:r>
              <a:rPr lang="en-US" sz="1800" dirty="0" err="1">
                <a:solidFill>
                  <a:srgbClr val="FFFFFF"/>
                </a:solidFill>
                <a:effectLst/>
                <a:latin typeface="+mn-lt"/>
              </a:rPr>
              <a:t>fractal_dimension_se</a:t>
            </a:r>
            <a:endParaRPr lang="en-US" sz="1800" dirty="0">
              <a:solidFill>
                <a:srgbClr val="FFFFFF"/>
              </a:solidFill>
              <a:latin typeface="+mn-lt"/>
            </a:endParaRPr>
          </a:p>
          <a:p>
            <a:pPr marL="0" indent="0">
              <a:lnSpc>
                <a:spcPct val="90000"/>
              </a:lnSpc>
              <a:buNone/>
            </a:pPr>
            <a:endParaRPr lang="en-US" sz="1800" dirty="0">
              <a:solidFill>
                <a:srgbClr val="FFFFFF"/>
              </a:solidFill>
              <a:latin typeface="+mn-lt"/>
            </a:endParaRPr>
          </a:p>
          <a:p>
            <a:pPr marL="0" indent="0">
              <a:lnSpc>
                <a:spcPct val="90000"/>
              </a:lnSpc>
              <a:buNone/>
            </a:pPr>
            <a:endParaRPr lang="en-US" sz="1000" dirty="0">
              <a:solidFill>
                <a:srgbClr val="FFFFFF"/>
              </a:solidFill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US" sz="1000" dirty="0">
                <a:solidFill>
                  <a:srgbClr val="FFFFFF"/>
                </a:solidFill>
              </a:rPr>
              <a:t>Continued…</a:t>
            </a:r>
          </a:p>
          <a:p>
            <a:pPr>
              <a:lnSpc>
                <a:spcPct val="90000"/>
              </a:lnSpc>
            </a:pPr>
            <a:endParaRPr lang="en-US" sz="1000" dirty="0">
              <a:solidFill>
                <a:srgbClr val="FFFFFF"/>
              </a:solidFill>
            </a:endParaRPr>
          </a:p>
        </p:txBody>
      </p:sp>
      <p:pic>
        <p:nvPicPr>
          <p:cNvPr id="8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AEC61821-85CD-FC73-1F78-69A36DD3AC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8451" y="1533332"/>
            <a:ext cx="6495847" cy="4400934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7448765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F3FC718-FDE3-4EF7-921E-A5F374EAF8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56FC7C-3A73-B5E7-68DD-289BF0398D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855" y="1447799"/>
            <a:ext cx="3108626" cy="1444752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20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Inve</a:t>
            </a:r>
            <a:r>
              <a:rPr lang="en-US" sz="3200">
                <a:solidFill>
                  <a:srgbClr val="EBEBEB"/>
                </a:solidFill>
              </a:rPr>
              <a:t>rse</a:t>
            </a:r>
            <a:r>
              <a:rPr lang="en-US" sz="320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 Correlation Matrix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FAA0F719-3DC8-4F08-AD8F-5A845658CB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7DCB61BE-FA0F-4EFB-BE0E-268BAD8E30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4747655" y="-586345"/>
            <a:ext cx="6858001" cy="8030691"/>
          </a:xfrm>
          <a:custGeom>
            <a:avLst/>
            <a:gdLst>
              <a:gd name="connsiteX0" fmla="*/ 6858001 w 6858001"/>
              <a:gd name="connsiteY0" fmla="*/ 1177 h 8030691"/>
              <a:gd name="connsiteX1" fmla="*/ 6858001 w 6858001"/>
              <a:gd name="connsiteY1" fmla="*/ 1344715 h 8030691"/>
              <a:gd name="connsiteX2" fmla="*/ 6858000 w 6858001"/>
              <a:gd name="connsiteY2" fmla="*/ 1344715 h 8030691"/>
              <a:gd name="connsiteX3" fmla="*/ 6858000 w 6858001"/>
              <a:gd name="connsiteY3" fmla="*/ 8030691 h 8030691"/>
              <a:gd name="connsiteX4" fmla="*/ 0 w 6858001"/>
              <a:gd name="connsiteY4" fmla="*/ 8030690 h 8030691"/>
              <a:gd name="connsiteX5" fmla="*/ 0 w 6858001"/>
              <a:gd name="connsiteY5" fmla="*/ 477747 h 8030691"/>
              <a:gd name="connsiteX6" fmla="*/ 1 w 6858001"/>
              <a:gd name="connsiteY6" fmla="*/ 477747 h 8030691"/>
              <a:gd name="connsiteX7" fmla="*/ 1 w 6858001"/>
              <a:gd name="connsiteY7" fmla="*/ 0 h 8030691"/>
              <a:gd name="connsiteX8" fmla="*/ 40463 w 6858001"/>
              <a:gd name="connsiteY8" fmla="*/ 5883 h 8030691"/>
              <a:gd name="connsiteX9" fmla="*/ 159107 w 6858001"/>
              <a:gd name="connsiteY9" fmla="*/ 23196 h 8030691"/>
              <a:gd name="connsiteX10" fmla="*/ 245518 w 6858001"/>
              <a:gd name="connsiteY10" fmla="*/ 35299 h 8030691"/>
              <a:gd name="connsiteX11" fmla="*/ 348388 w 6858001"/>
              <a:gd name="connsiteY11" fmla="*/ 48074 h 8030691"/>
              <a:gd name="connsiteX12" fmla="*/ 470460 w 6858001"/>
              <a:gd name="connsiteY12" fmla="*/ 63370 h 8030691"/>
              <a:gd name="connsiteX13" fmla="*/ 605563 w 6858001"/>
              <a:gd name="connsiteY13" fmla="*/ 79507 h 8030691"/>
              <a:gd name="connsiteX14" fmla="*/ 757810 w 6858001"/>
              <a:gd name="connsiteY14" fmla="*/ 96484 h 8030691"/>
              <a:gd name="connsiteX15" fmla="*/ 923774 w 6858001"/>
              <a:gd name="connsiteY15" fmla="*/ 114469 h 8030691"/>
              <a:gd name="connsiteX16" fmla="*/ 1104139 w 6858001"/>
              <a:gd name="connsiteY16" fmla="*/ 132455 h 8030691"/>
              <a:gd name="connsiteX17" fmla="*/ 1296163 w 6858001"/>
              <a:gd name="connsiteY17" fmla="*/ 150776 h 8030691"/>
              <a:gd name="connsiteX18" fmla="*/ 1503275 w 6858001"/>
              <a:gd name="connsiteY18" fmla="*/ 167753 h 8030691"/>
              <a:gd name="connsiteX19" fmla="*/ 1719988 w 6858001"/>
              <a:gd name="connsiteY19" fmla="*/ 184058 h 8030691"/>
              <a:gd name="connsiteX20" fmla="*/ 1949045 w 6858001"/>
              <a:gd name="connsiteY20" fmla="*/ 198850 h 8030691"/>
              <a:gd name="connsiteX21" fmla="*/ 2187703 w 6858001"/>
              <a:gd name="connsiteY21" fmla="*/ 212969 h 8030691"/>
              <a:gd name="connsiteX22" fmla="*/ 2436649 w 6858001"/>
              <a:gd name="connsiteY22" fmla="*/ 226249 h 8030691"/>
              <a:gd name="connsiteX23" fmla="*/ 2564208 w 6858001"/>
              <a:gd name="connsiteY23" fmla="*/ 230955 h 8030691"/>
              <a:gd name="connsiteX24" fmla="*/ 2694509 w 6858001"/>
              <a:gd name="connsiteY24" fmla="*/ 236166 h 8030691"/>
              <a:gd name="connsiteX25" fmla="*/ 2826869 w 6858001"/>
              <a:gd name="connsiteY25" fmla="*/ 241040 h 8030691"/>
              <a:gd name="connsiteX26" fmla="*/ 2959914 w 6858001"/>
              <a:gd name="connsiteY26" fmla="*/ 244234 h 8030691"/>
              <a:gd name="connsiteX27" fmla="*/ 3095702 w 6858001"/>
              <a:gd name="connsiteY27" fmla="*/ 247092 h 8030691"/>
              <a:gd name="connsiteX28" fmla="*/ 3232862 w 6858001"/>
              <a:gd name="connsiteY28" fmla="*/ 250117 h 8030691"/>
              <a:gd name="connsiteX29" fmla="*/ 3372766 w 6858001"/>
              <a:gd name="connsiteY29" fmla="*/ 252134 h 8030691"/>
              <a:gd name="connsiteX30" fmla="*/ 3514040 w 6858001"/>
              <a:gd name="connsiteY30" fmla="*/ 252134 h 8030691"/>
              <a:gd name="connsiteX31" fmla="*/ 3656686 w 6858001"/>
              <a:gd name="connsiteY31" fmla="*/ 253143 h 8030691"/>
              <a:gd name="connsiteX32" fmla="*/ 3800705 w 6858001"/>
              <a:gd name="connsiteY32" fmla="*/ 252134 h 8030691"/>
              <a:gd name="connsiteX33" fmla="*/ 3946780 w 6858001"/>
              <a:gd name="connsiteY33" fmla="*/ 250117 h 8030691"/>
              <a:gd name="connsiteX34" fmla="*/ 4092856 w 6858001"/>
              <a:gd name="connsiteY34" fmla="*/ 248268 h 8030691"/>
              <a:gd name="connsiteX35" fmla="*/ 4240988 w 6858001"/>
              <a:gd name="connsiteY35" fmla="*/ 244234 h 8030691"/>
              <a:gd name="connsiteX36" fmla="*/ 4390492 w 6858001"/>
              <a:gd name="connsiteY36" fmla="*/ 240032 h 8030691"/>
              <a:gd name="connsiteX37" fmla="*/ 4539997 w 6858001"/>
              <a:gd name="connsiteY37" fmla="*/ 235157 h 8030691"/>
              <a:gd name="connsiteX38" fmla="*/ 4690873 w 6858001"/>
              <a:gd name="connsiteY38" fmla="*/ 228266 h 8030691"/>
              <a:gd name="connsiteX39" fmla="*/ 4843120 w 6858001"/>
              <a:gd name="connsiteY39" fmla="*/ 220029 h 8030691"/>
              <a:gd name="connsiteX40" fmla="*/ 4996054 w 6858001"/>
              <a:gd name="connsiteY40" fmla="*/ 212129 h 8030691"/>
              <a:gd name="connsiteX41" fmla="*/ 5148987 w 6858001"/>
              <a:gd name="connsiteY41" fmla="*/ 202044 h 8030691"/>
              <a:gd name="connsiteX42" fmla="*/ 5303978 w 6858001"/>
              <a:gd name="connsiteY42" fmla="*/ 189941 h 8030691"/>
              <a:gd name="connsiteX43" fmla="*/ 5456911 w 6858001"/>
              <a:gd name="connsiteY43" fmla="*/ 177839 h 8030691"/>
              <a:gd name="connsiteX44" fmla="*/ 5612588 w 6858001"/>
              <a:gd name="connsiteY44" fmla="*/ 163887 h 8030691"/>
              <a:gd name="connsiteX45" fmla="*/ 5768950 w 6858001"/>
              <a:gd name="connsiteY45" fmla="*/ 148591 h 8030691"/>
              <a:gd name="connsiteX46" fmla="*/ 5923255 w 6858001"/>
              <a:gd name="connsiteY46" fmla="*/ 132455 h 8030691"/>
              <a:gd name="connsiteX47" fmla="*/ 6079618 w 6858001"/>
              <a:gd name="connsiteY47" fmla="*/ 113629 h 8030691"/>
              <a:gd name="connsiteX48" fmla="*/ 6235294 w 6858001"/>
              <a:gd name="connsiteY48" fmla="*/ 93458 h 8030691"/>
              <a:gd name="connsiteX49" fmla="*/ 6391657 w 6858001"/>
              <a:gd name="connsiteY49" fmla="*/ 73455 h 8030691"/>
              <a:gd name="connsiteX50" fmla="*/ 6547333 w 6858001"/>
              <a:gd name="connsiteY50" fmla="*/ 50091 h 8030691"/>
              <a:gd name="connsiteX51" fmla="*/ 6702324 w 6858001"/>
              <a:gd name="connsiteY51" fmla="*/ 26222 h 8030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8030691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8030691"/>
                </a:lnTo>
                <a:lnTo>
                  <a:pt x="0" y="8030690"/>
                </a:lnTo>
                <a:lnTo>
                  <a:pt x="0" y="477747"/>
                </a:lnTo>
                <a:lnTo>
                  <a:pt x="1" y="477747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4"/>
                </a:lnTo>
                <a:lnTo>
                  <a:pt x="470460" y="63370"/>
                </a:lnTo>
                <a:lnTo>
                  <a:pt x="605563" y="79507"/>
                </a:lnTo>
                <a:lnTo>
                  <a:pt x="757810" y="96484"/>
                </a:lnTo>
                <a:lnTo>
                  <a:pt x="923774" y="114469"/>
                </a:lnTo>
                <a:lnTo>
                  <a:pt x="1104139" y="132455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50"/>
                </a:lnTo>
                <a:lnTo>
                  <a:pt x="2187703" y="212969"/>
                </a:lnTo>
                <a:lnTo>
                  <a:pt x="2436649" y="226249"/>
                </a:lnTo>
                <a:lnTo>
                  <a:pt x="2564208" y="230955"/>
                </a:lnTo>
                <a:lnTo>
                  <a:pt x="2694509" y="236166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2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3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4B31EAA-7423-46F7-9B90-4AB2B09C35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096919-6C66-762F-70D0-90B28982DC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855" y="3072385"/>
            <a:ext cx="3108057" cy="294741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30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Inverse correlated features through the same procedure  </a:t>
            </a:r>
            <a:endParaRPr lang="en-US" sz="1300">
              <a:solidFill>
                <a:srgbClr val="FFFFFF"/>
              </a:solidFill>
            </a:endParaRPr>
          </a:p>
          <a:p>
            <a:pPr>
              <a:lnSpc>
                <a:spcPct val="90000"/>
              </a:lnSpc>
            </a:pPr>
            <a:r>
              <a:rPr lang="en-US" sz="1300">
                <a:solidFill>
                  <a:srgbClr val="FFFFFF"/>
                </a:solidFill>
                <a:effectLst/>
                <a:latin typeface="SymbolMT"/>
              </a:rPr>
              <a:t> </a:t>
            </a:r>
            <a:r>
              <a:rPr lang="en-US" sz="130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Fractal dimensions mean and Radius mean. </a:t>
            </a:r>
            <a:endParaRPr lang="en-US" sz="1300">
              <a:solidFill>
                <a:srgbClr val="FFFFFF"/>
              </a:solidFill>
            </a:endParaRPr>
          </a:p>
          <a:p>
            <a:pPr>
              <a:lnSpc>
                <a:spcPct val="90000"/>
              </a:lnSpc>
            </a:pPr>
            <a:r>
              <a:rPr lang="en-US" sz="1300">
                <a:solidFill>
                  <a:srgbClr val="FFFFFF"/>
                </a:solidFill>
                <a:effectLst/>
                <a:latin typeface="SymbolMT"/>
              </a:rPr>
              <a:t> </a:t>
            </a:r>
            <a:r>
              <a:rPr lang="en-US" sz="130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Fractal dimensions mean and Area mean</a:t>
            </a:r>
            <a:endParaRPr lang="en-US" sz="1300">
              <a:solidFill>
                <a:srgbClr val="FFFFFF"/>
              </a:solidFill>
            </a:endParaRPr>
          </a:p>
          <a:p>
            <a:pPr>
              <a:lnSpc>
                <a:spcPct val="90000"/>
              </a:lnSpc>
            </a:pPr>
            <a:endParaRPr lang="en-US" sz="1300">
              <a:solidFill>
                <a:srgbClr val="FFFFFF"/>
              </a:solidFill>
            </a:endParaRPr>
          </a:p>
          <a:p>
            <a:pPr marL="0" indent="0">
              <a:lnSpc>
                <a:spcPct val="90000"/>
              </a:lnSpc>
              <a:buNone/>
            </a:pPr>
            <a:endParaRPr lang="en-US" sz="1300">
              <a:solidFill>
                <a:srgbClr val="FFFFFF"/>
              </a:solidFill>
            </a:endParaRPr>
          </a:p>
          <a:p>
            <a:pPr marL="0" indent="0">
              <a:lnSpc>
                <a:spcPct val="90000"/>
              </a:lnSpc>
              <a:buNone/>
            </a:pPr>
            <a:endParaRPr lang="en-US" sz="1300">
              <a:solidFill>
                <a:srgbClr val="FFFFFF"/>
              </a:solidFill>
            </a:endParaRPr>
          </a:p>
          <a:p>
            <a:pPr marL="0" indent="0">
              <a:lnSpc>
                <a:spcPct val="90000"/>
              </a:lnSpc>
              <a:buNone/>
            </a:pPr>
            <a:endParaRPr lang="en-US" sz="1300">
              <a:solidFill>
                <a:srgbClr val="FFFFFF"/>
              </a:solidFill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US" sz="1300">
                <a:solidFill>
                  <a:srgbClr val="FFFFFF"/>
                </a:solidFill>
              </a:rPr>
              <a:t>Continued…</a:t>
            </a:r>
          </a:p>
          <a:p>
            <a:pPr>
              <a:lnSpc>
                <a:spcPct val="90000"/>
              </a:lnSpc>
            </a:pPr>
            <a:endParaRPr lang="en-US" sz="1300">
              <a:solidFill>
                <a:srgbClr val="FFFFF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BF72BF-1D87-0578-DC12-1CC96173D0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8451" y="2109838"/>
            <a:ext cx="6495847" cy="3247922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4398706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EFAE4-9EF5-8CEC-26E0-0AEBE028C0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6"/>
            <a:ext cx="9252154" cy="1223983"/>
          </a:xfrm>
        </p:spPr>
        <p:txBody>
          <a:bodyPr>
            <a:normAutofit/>
          </a:bodyPr>
          <a:lstStyle/>
          <a:p>
            <a:r>
              <a:rPr lang="en-US" sz="3900"/>
              <a:t>Principal Component Analysis (PCA)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1E5926-FF52-69C2-E79F-D59B9B6B34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1" y="2052214"/>
            <a:ext cx="4338409" cy="4196185"/>
          </a:xfrm>
        </p:spPr>
        <p:txBody>
          <a:bodyPr>
            <a:normAutofit/>
          </a:bodyPr>
          <a:lstStyle/>
          <a:p>
            <a:r>
              <a:rPr lang="en-US">
                <a:effectLst/>
                <a:latin typeface="Calibri" panose="020F0502020204030204" pitchFamily="34" charset="0"/>
                <a:cs typeface="Times New Roman" panose="02020603050405020304" pitchFamily="18" charset="0"/>
              </a:rPr>
              <a:t>A method of linear dimensionality reduction is PCA. </a:t>
            </a:r>
          </a:p>
          <a:p>
            <a:r>
              <a:rPr lang="en-US">
                <a:effectLst/>
                <a:latin typeface="Calibri" panose="020F0502020204030204" pitchFamily="34" charset="0"/>
                <a:cs typeface="Times New Roman" panose="02020603050405020304" pitchFamily="18" charset="0"/>
              </a:rPr>
              <a:t>It preserves as much of the diversity in the original dataset as feasible.</a:t>
            </a:r>
          </a:p>
          <a:p>
            <a:r>
              <a:rPr lang="en-US">
                <a:latin typeface="Calibri" panose="020F0502020204030204" pitchFamily="34" charset="0"/>
                <a:cs typeface="Times New Roman" panose="02020603050405020304" pitchFamily="18" charset="0"/>
              </a:rPr>
              <a:t>W</a:t>
            </a:r>
            <a:r>
              <a:rPr lang="en-US">
                <a:effectLst/>
                <a:latin typeface="Calibri" panose="020F0502020204030204" pitchFamily="34" charset="0"/>
                <a:cs typeface="Times New Roman" panose="02020603050405020304" pitchFamily="18" charset="0"/>
              </a:rPr>
              <a:t>hile transforming a collection of correlated variables (p) into a smaller k (k &lt; p) a number of uncorrelated variables are known as principal components.</a:t>
            </a:r>
          </a:p>
          <a:p>
            <a:endParaRPr lang="en-US">
              <a:effectLst/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/>
          </a:p>
        </p:txBody>
      </p:sp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BB94032E-B170-DED3-F156-C9D96D14AF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5114" y="2052213"/>
            <a:ext cx="5245231" cy="419618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569761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8A3C342-1D03-412F-8DD3-BF519E8E0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4EFAE4-9EF5-8CEC-26E0-0AEBE028C0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6"/>
            <a:ext cx="6188190" cy="1622321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Principal Component Analysis (PCA)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1E5926-FF52-69C2-E79F-D59B9B6B34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0" y="2438400"/>
            <a:ext cx="6188189" cy="3785419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  <a:effectLst/>
                <a:latin typeface="Calibri" panose="020F0502020204030204" pitchFamily="34" charset="0"/>
                <a:cs typeface="Times New Roman" panose="02020603050405020304" pitchFamily="18" charset="0"/>
              </a:rPr>
              <a:t>A method of linear dimensionality reduction is PCA. </a:t>
            </a:r>
          </a:p>
          <a:p>
            <a:r>
              <a:rPr lang="en-US">
                <a:solidFill>
                  <a:srgbClr val="FFFFFF"/>
                </a:solidFill>
                <a:effectLst/>
                <a:latin typeface="Calibri" panose="020F0502020204030204" pitchFamily="34" charset="0"/>
                <a:cs typeface="Times New Roman" panose="02020603050405020304" pitchFamily="18" charset="0"/>
              </a:rPr>
              <a:t>It preserves as much of the diversity in the original dataset as feasible.</a:t>
            </a:r>
          </a:p>
          <a:p>
            <a:r>
              <a:rPr lang="en-US">
                <a:solidFill>
                  <a:srgbClr val="FFFFFF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W</a:t>
            </a:r>
            <a:r>
              <a:rPr lang="en-US">
                <a:solidFill>
                  <a:srgbClr val="FFFFFF"/>
                </a:solidFill>
                <a:effectLst/>
                <a:latin typeface="Calibri" panose="020F0502020204030204" pitchFamily="34" charset="0"/>
                <a:cs typeface="Times New Roman" panose="02020603050405020304" pitchFamily="18" charset="0"/>
              </a:rPr>
              <a:t>hile transforming a collection of correlated variables (p) into a smaller k (k &lt; p) a number of uncorrelated variables are known as principal components.</a:t>
            </a:r>
          </a:p>
          <a:p>
            <a:r>
              <a:rPr lang="en-US">
                <a:solidFill>
                  <a:srgbClr val="FFFFFF"/>
                </a:solidFill>
                <a:effectLst/>
                <a:latin typeface="Calibri" panose="020F0502020204030204" pitchFamily="34" charset="0"/>
                <a:cs typeface="Times New Roman" panose="02020603050405020304" pitchFamily="18" charset="0"/>
              </a:rPr>
              <a:t>The first two Principal Components are explaining together 63.3% of the variance. </a:t>
            </a:r>
          </a:p>
          <a:p>
            <a:endParaRPr lang="en-US">
              <a:solidFill>
                <a:srgbClr val="FFFFFF"/>
              </a:solidFill>
              <a:effectLst/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>
                <a:solidFill>
                  <a:srgbClr val="FFFFFF"/>
                </a:solidFill>
                <a:effectLst/>
                <a:latin typeface="Calibri" panose="020F0502020204030204" pitchFamily="34" charset="0"/>
                <a:cs typeface="Times New Roman" panose="02020603050405020304" pitchFamily="18" charset="0"/>
              </a:rPr>
              <a:t>Continued….</a:t>
            </a:r>
          </a:p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2" name="Freeform 31">
            <a:extLst>
              <a:ext uri="{FF2B5EF4-FFF2-40B4-BE49-F238E27FC236}">
                <a16:creationId xmlns:a16="http://schemas.microsoft.com/office/drawing/2014/main" id="{81CC9B02-E087-4350-AEBD-2C3CF001AF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15974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5" name="Picture 4" descr="Chart, radar chart, scatter chart&#10;&#10;Description automatically generated">
            <a:extLst>
              <a:ext uri="{FF2B5EF4-FFF2-40B4-BE49-F238E27FC236}">
                <a16:creationId xmlns:a16="http://schemas.microsoft.com/office/drawing/2014/main" id="{18C10292-ABDB-FE54-00E5-021584AB1F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724" r="-1" b="22171"/>
          <a:stretch/>
        </p:blipFill>
        <p:spPr>
          <a:xfrm>
            <a:off x="7230352" y="2"/>
            <a:ext cx="4962068" cy="3428999"/>
          </a:xfrm>
          <a:custGeom>
            <a:avLst/>
            <a:gdLst/>
            <a:ahLst/>
            <a:cxnLst/>
            <a:rect l="l" t="t" r="r" b="b"/>
            <a:pathLst>
              <a:path w="4962068" h="3428999">
                <a:moveTo>
                  <a:pt x="0" y="0"/>
                </a:moveTo>
                <a:lnTo>
                  <a:pt x="1343538" y="0"/>
                </a:lnTo>
                <a:lnTo>
                  <a:pt x="1343538" y="1"/>
                </a:lnTo>
                <a:lnTo>
                  <a:pt x="4962068" y="1"/>
                </a:lnTo>
                <a:lnTo>
                  <a:pt x="4962067" y="3428999"/>
                </a:lnTo>
                <a:lnTo>
                  <a:pt x="250957" y="3428999"/>
                </a:lnTo>
                <a:lnTo>
                  <a:pt x="250957" y="3343961"/>
                </a:lnTo>
                <a:lnTo>
                  <a:pt x="251965" y="3201315"/>
                </a:lnTo>
                <a:lnTo>
                  <a:pt x="250957" y="3057297"/>
                </a:lnTo>
                <a:lnTo>
                  <a:pt x="248940" y="2911221"/>
                </a:lnTo>
                <a:lnTo>
                  <a:pt x="247091" y="2765146"/>
                </a:lnTo>
                <a:lnTo>
                  <a:pt x="243057" y="2617013"/>
                </a:lnTo>
                <a:lnTo>
                  <a:pt x="238855" y="2467509"/>
                </a:lnTo>
                <a:lnTo>
                  <a:pt x="233980" y="2318004"/>
                </a:lnTo>
                <a:lnTo>
                  <a:pt x="227089" y="2167128"/>
                </a:lnTo>
                <a:lnTo>
                  <a:pt x="218852" y="2014881"/>
                </a:lnTo>
                <a:lnTo>
                  <a:pt x="210952" y="1861947"/>
                </a:lnTo>
                <a:lnTo>
                  <a:pt x="200867" y="1709014"/>
                </a:lnTo>
                <a:lnTo>
                  <a:pt x="188764" y="1554023"/>
                </a:lnTo>
                <a:lnTo>
                  <a:pt x="176662" y="1401090"/>
                </a:lnTo>
                <a:lnTo>
                  <a:pt x="162710" y="1245413"/>
                </a:lnTo>
                <a:lnTo>
                  <a:pt x="147414" y="1089051"/>
                </a:lnTo>
                <a:lnTo>
                  <a:pt x="131278" y="934746"/>
                </a:lnTo>
                <a:lnTo>
                  <a:pt x="112452" y="778383"/>
                </a:lnTo>
                <a:lnTo>
                  <a:pt x="92281" y="622707"/>
                </a:lnTo>
                <a:lnTo>
                  <a:pt x="72278" y="466344"/>
                </a:lnTo>
                <a:lnTo>
                  <a:pt x="48914" y="310668"/>
                </a:lnTo>
                <a:lnTo>
                  <a:pt x="25045" y="155677"/>
                </a:lnTo>
                <a:close/>
              </a:path>
            </a:pathLst>
          </a:custGeom>
        </p:spPr>
      </p:pic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BB94032E-B170-DED3-F156-C9D96D14AFC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30" r="-1" b="13109"/>
          <a:stretch/>
        </p:blipFill>
        <p:spPr>
          <a:xfrm>
            <a:off x="7228756" y="3428997"/>
            <a:ext cx="4963244" cy="3429002"/>
          </a:xfrm>
          <a:custGeom>
            <a:avLst/>
            <a:gdLst/>
            <a:ahLst/>
            <a:cxnLst/>
            <a:rect l="l" t="t" r="r" b="b"/>
            <a:pathLst>
              <a:path w="4963244" h="3429002">
                <a:moveTo>
                  <a:pt x="252134" y="0"/>
                </a:moveTo>
                <a:lnTo>
                  <a:pt x="4963244" y="0"/>
                </a:lnTo>
                <a:lnTo>
                  <a:pt x="4963244" y="3429002"/>
                </a:lnTo>
                <a:lnTo>
                  <a:pt x="900697" y="3429002"/>
                </a:lnTo>
                <a:lnTo>
                  <a:pt x="900697" y="3429001"/>
                </a:lnTo>
                <a:lnTo>
                  <a:pt x="0" y="3429001"/>
                </a:lnTo>
                <a:lnTo>
                  <a:pt x="5883" y="3388539"/>
                </a:lnTo>
                <a:lnTo>
                  <a:pt x="23196" y="3269895"/>
                </a:lnTo>
                <a:lnTo>
                  <a:pt x="35299" y="3183484"/>
                </a:lnTo>
                <a:lnTo>
                  <a:pt x="48073" y="3080614"/>
                </a:lnTo>
                <a:lnTo>
                  <a:pt x="63369" y="2958542"/>
                </a:lnTo>
                <a:lnTo>
                  <a:pt x="79506" y="2823439"/>
                </a:lnTo>
                <a:lnTo>
                  <a:pt x="96483" y="2671192"/>
                </a:lnTo>
                <a:lnTo>
                  <a:pt x="114469" y="2505228"/>
                </a:lnTo>
                <a:lnTo>
                  <a:pt x="132454" y="2324863"/>
                </a:lnTo>
                <a:lnTo>
                  <a:pt x="150776" y="2132839"/>
                </a:lnTo>
                <a:lnTo>
                  <a:pt x="167753" y="1925727"/>
                </a:lnTo>
                <a:lnTo>
                  <a:pt x="184058" y="1709014"/>
                </a:lnTo>
                <a:lnTo>
                  <a:pt x="198849" y="1479957"/>
                </a:lnTo>
                <a:lnTo>
                  <a:pt x="212969" y="1241299"/>
                </a:lnTo>
                <a:lnTo>
                  <a:pt x="226248" y="992353"/>
                </a:lnTo>
                <a:lnTo>
                  <a:pt x="230955" y="864794"/>
                </a:lnTo>
                <a:lnTo>
                  <a:pt x="236165" y="734493"/>
                </a:lnTo>
                <a:lnTo>
                  <a:pt x="241040" y="602134"/>
                </a:lnTo>
                <a:lnTo>
                  <a:pt x="244234" y="469088"/>
                </a:lnTo>
                <a:lnTo>
                  <a:pt x="247091" y="333300"/>
                </a:lnTo>
                <a:lnTo>
                  <a:pt x="250117" y="196140"/>
                </a:lnTo>
                <a:lnTo>
                  <a:pt x="252134" y="5623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2863700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EFAE4-9EF5-8CEC-26E0-0AEBE028C0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6"/>
            <a:ext cx="9252154" cy="1223983"/>
          </a:xfrm>
        </p:spPr>
        <p:txBody>
          <a:bodyPr>
            <a:normAutofit/>
          </a:bodyPr>
          <a:lstStyle/>
          <a:p>
            <a:r>
              <a:rPr lang="en-US" sz="3900"/>
              <a:t>Principal Component Analysis (PCA)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1E5926-FF52-69C2-E79F-D59B9B6B34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1" y="2052214"/>
            <a:ext cx="4338409" cy="4196185"/>
          </a:xfrm>
        </p:spPr>
        <p:txBody>
          <a:bodyPr>
            <a:normAutofit/>
          </a:bodyPr>
          <a:lstStyle/>
          <a:p>
            <a:r>
              <a:rPr lang="en-US">
                <a:effectLst/>
                <a:latin typeface="Calibri" panose="020F0502020204030204" pitchFamily="34" charset="0"/>
                <a:cs typeface="Times New Roman" panose="02020603050405020304" pitchFamily="18" charset="0"/>
              </a:rPr>
              <a:t>Principal components PC3-PC6 are explaining together 25.5% variation.</a:t>
            </a:r>
          </a:p>
          <a:p>
            <a:r>
              <a:rPr lang="en-US">
                <a:effectLst/>
                <a:latin typeface="Calibri" panose="020F0502020204030204" pitchFamily="34" charset="0"/>
                <a:cs typeface="Times New Roman" panose="02020603050405020304" pitchFamily="18" charset="0"/>
              </a:rPr>
              <a:t> We can observe that not only there is no significant alignment of a certain feature with one of the PC3:PC6 principal components</a:t>
            </a:r>
          </a:p>
          <a:p>
            <a:r>
              <a:rPr lang="en-US">
                <a:effectLst/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>
                <a:latin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>
                <a:effectLst/>
                <a:latin typeface="Calibri" panose="020F0502020204030204" pitchFamily="34" charset="0"/>
                <a:cs typeface="Times New Roman" panose="02020603050405020304" pitchFamily="18" charset="0"/>
              </a:rPr>
              <a:t>lso, in the planes {PC3, PC4} and {PC5, PC6} the B and M points are not separated in distinct clusters like is the case in the {PC1, PC2} plane.</a:t>
            </a:r>
          </a:p>
          <a:p>
            <a:endParaRPr lang="en-US">
              <a:effectLst/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>
              <a:effectLst/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9E1FC00-0CFB-2361-A929-4F44457FDE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1916" y="2787399"/>
            <a:ext cx="5451627" cy="272581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14130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DC908-F89E-0C0D-2BA9-1DF3884874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6"/>
            <a:ext cx="9252154" cy="1223983"/>
          </a:xfrm>
        </p:spPr>
        <p:txBody>
          <a:bodyPr>
            <a:normAutofit/>
          </a:bodyPr>
          <a:lstStyle/>
          <a:p>
            <a:r>
              <a:rPr lang="en-US"/>
              <a:t>T-SNE Transform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DDAA2C-CF57-A863-7213-DB25DF3E77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1" y="2052214"/>
            <a:ext cx="4338409" cy="419618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700">
                <a:effectLst/>
                <a:latin typeface="Calibri" panose="020F0502020204030204" pitchFamily="34" charset="0"/>
                <a:cs typeface="Times New Roman" panose="02020603050405020304" pitchFamily="18" charset="0"/>
              </a:rPr>
              <a:t>t-SNE is a non-linear dimensionality reduction approach in contrast to PCA, which is a linear algorithm.</a:t>
            </a:r>
          </a:p>
          <a:p>
            <a:pPr>
              <a:lnSpc>
                <a:spcPct val="90000"/>
              </a:lnSpc>
            </a:pPr>
            <a:r>
              <a:rPr lang="en-US" sz="1700">
                <a:effectLst/>
                <a:latin typeface="Calibri" panose="020F0502020204030204" pitchFamily="34" charset="0"/>
                <a:cs typeface="Times New Roman" panose="02020603050405020304" pitchFamily="18" charset="0"/>
              </a:rPr>
              <a:t>By detecting observable clusters based on the similarity of data points with various attributes, it uncovers patterns in the data.</a:t>
            </a:r>
          </a:p>
          <a:p>
            <a:pPr>
              <a:lnSpc>
                <a:spcPct val="90000"/>
              </a:lnSpc>
            </a:pPr>
            <a:r>
              <a:rPr lang="en-US" sz="1700">
                <a:effectLst/>
                <a:latin typeface="Calibri" panose="020F0502020204030204" pitchFamily="34" charset="0"/>
                <a:cs typeface="Times New Roman" panose="02020603050405020304" pitchFamily="18" charset="0"/>
              </a:rPr>
              <a:t>At the same time, it is a dimension reduction algorithm that may be applied as a data exploration and visualization approach; it is not a clustering algorithm.  </a:t>
            </a:r>
          </a:p>
          <a:p>
            <a:pPr>
              <a:lnSpc>
                <a:spcPct val="90000"/>
              </a:lnSpc>
            </a:pPr>
            <a:r>
              <a:rPr lang="en-US" sz="1700">
                <a:effectLst/>
                <a:latin typeface="Calibri" panose="020F0502020204030204" pitchFamily="34" charset="0"/>
                <a:cs typeface="Times New Roman" panose="02020603050405020304" pitchFamily="18" charset="0"/>
              </a:rPr>
              <a:t>We can observe the separation of the data in the t-SNE 1st and 2nd dimension plan of the data point clouds for the two values of the target (</a:t>
            </a:r>
            <a:r>
              <a:rPr lang="en-US" sz="170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sz="1700">
                <a:effectLst/>
                <a:latin typeface="Calibri" panose="020F0502020204030204" pitchFamily="34" charset="0"/>
                <a:cs typeface="Times New Roman" panose="02020603050405020304" pitchFamily="18" charset="0"/>
              </a:rPr>
              <a:t> and </a:t>
            </a:r>
            <a:r>
              <a:rPr lang="en-US" sz="170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1700">
                <a:effectLst/>
                <a:latin typeface="Calibri" panose="020F0502020204030204" pitchFamily="34" charset="0"/>
                <a:cs typeface="Times New Roman" panose="02020603050405020304" pitchFamily="18" charset="0"/>
              </a:rPr>
              <a:t>).</a:t>
            </a:r>
          </a:p>
          <a:p>
            <a:pPr>
              <a:lnSpc>
                <a:spcPct val="90000"/>
              </a:lnSpc>
            </a:pPr>
            <a:endParaRPr lang="en-US" sz="1700">
              <a:effectLst/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endParaRPr lang="en-US" sz="17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143CD5-4E8B-22DA-9322-18F4971141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5114" y="2052213"/>
            <a:ext cx="5245231" cy="419618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600210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22">
            <a:extLst>
              <a:ext uri="{FF2B5EF4-FFF2-40B4-BE49-F238E27FC236}">
                <a16:creationId xmlns:a16="http://schemas.microsoft.com/office/drawing/2014/main" id="{4E78424C-6FD0-41F8-9CAA-5DC19C4235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CE8656-EC3C-EE2B-83D1-49E4AB1DD1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855" y="1447800"/>
            <a:ext cx="3108626" cy="4572000"/>
          </a:xfrm>
        </p:spPr>
        <p:txBody>
          <a:bodyPr anchor="ctr">
            <a:normAutofit/>
          </a:bodyPr>
          <a:lstStyle/>
          <a:p>
            <a:r>
              <a:rPr lang="en-US" sz="3200">
                <a:solidFill>
                  <a:srgbClr val="F2F2F2"/>
                </a:solidFill>
              </a:rPr>
              <a:t>Modeling and Analysis</a:t>
            </a:r>
          </a:p>
        </p:txBody>
      </p:sp>
      <p:sp>
        <p:nvSpPr>
          <p:cNvPr id="32" name="Freeform: Shape 24">
            <a:extLst>
              <a:ext uri="{FF2B5EF4-FFF2-40B4-BE49-F238E27FC236}">
                <a16:creationId xmlns:a16="http://schemas.microsoft.com/office/drawing/2014/main" id="{DD136760-57DC-4301-8BEA-B71AD2D139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61310" y="0"/>
            <a:ext cx="8030690" cy="6858000"/>
          </a:xfrm>
          <a:custGeom>
            <a:avLst/>
            <a:gdLst>
              <a:gd name="connsiteX0" fmla="*/ 1176 w 8030690"/>
              <a:gd name="connsiteY0" fmla="*/ 0 h 6858000"/>
              <a:gd name="connsiteX1" fmla="*/ 1344715 w 8030690"/>
              <a:gd name="connsiteY1" fmla="*/ 0 h 6858000"/>
              <a:gd name="connsiteX2" fmla="*/ 1344715 w 8030690"/>
              <a:gd name="connsiteY2" fmla="*/ 0 h 6858000"/>
              <a:gd name="connsiteX3" fmla="*/ 8030690 w 8030690"/>
              <a:gd name="connsiteY3" fmla="*/ 0 h 6858000"/>
              <a:gd name="connsiteX4" fmla="*/ 8030690 w 8030690"/>
              <a:gd name="connsiteY4" fmla="*/ 6858000 h 6858000"/>
              <a:gd name="connsiteX5" fmla="*/ 477746 w 8030690"/>
              <a:gd name="connsiteY5" fmla="*/ 6858000 h 6858000"/>
              <a:gd name="connsiteX6" fmla="*/ 477746 w 8030690"/>
              <a:gd name="connsiteY6" fmla="*/ 6858000 h 6858000"/>
              <a:gd name="connsiteX7" fmla="*/ 0 w 8030690"/>
              <a:gd name="connsiteY7" fmla="*/ 6858000 h 6858000"/>
              <a:gd name="connsiteX8" fmla="*/ 5883 w 8030690"/>
              <a:gd name="connsiteY8" fmla="*/ 6817538 h 6858000"/>
              <a:gd name="connsiteX9" fmla="*/ 23196 w 8030690"/>
              <a:gd name="connsiteY9" fmla="*/ 6698894 h 6858000"/>
              <a:gd name="connsiteX10" fmla="*/ 35298 w 8030690"/>
              <a:gd name="connsiteY10" fmla="*/ 6612483 h 6858000"/>
              <a:gd name="connsiteX11" fmla="*/ 48073 w 8030690"/>
              <a:gd name="connsiteY11" fmla="*/ 6509613 h 6858000"/>
              <a:gd name="connsiteX12" fmla="*/ 63369 w 8030690"/>
              <a:gd name="connsiteY12" fmla="*/ 6387541 h 6858000"/>
              <a:gd name="connsiteX13" fmla="*/ 79506 w 8030690"/>
              <a:gd name="connsiteY13" fmla="*/ 6252438 h 6858000"/>
              <a:gd name="connsiteX14" fmla="*/ 96483 w 8030690"/>
              <a:gd name="connsiteY14" fmla="*/ 6100191 h 6858000"/>
              <a:gd name="connsiteX15" fmla="*/ 114468 w 8030690"/>
              <a:gd name="connsiteY15" fmla="*/ 5934227 h 6858000"/>
              <a:gd name="connsiteX16" fmla="*/ 132454 w 8030690"/>
              <a:gd name="connsiteY16" fmla="*/ 5753862 h 6858000"/>
              <a:gd name="connsiteX17" fmla="*/ 150775 w 8030690"/>
              <a:gd name="connsiteY17" fmla="*/ 5561838 h 6858000"/>
              <a:gd name="connsiteX18" fmla="*/ 167752 w 8030690"/>
              <a:gd name="connsiteY18" fmla="*/ 5354726 h 6858000"/>
              <a:gd name="connsiteX19" fmla="*/ 184057 w 8030690"/>
              <a:gd name="connsiteY19" fmla="*/ 5138013 h 6858000"/>
              <a:gd name="connsiteX20" fmla="*/ 198849 w 8030690"/>
              <a:gd name="connsiteY20" fmla="*/ 4908956 h 6858000"/>
              <a:gd name="connsiteX21" fmla="*/ 212968 w 8030690"/>
              <a:gd name="connsiteY21" fmla="*/ 4670298 h 6858000"/>
              <a:gd name="connsiteX22" fmla="*/ 226248 w 8030690"/>
              <a:gd name="connsiteY22" fmla="*/ 4421352 h 6858000"/>
              <a:gd name="connsiteX23" fmla="*/ 230954 w 8030690"/>
              <a:gd name="connsiteY23" fmla="*/ 4293793 h 6858000"/>
              <a:gd name="connsiteX24" fmla="*/ 236165 w 8030690"/>
              <a:gd name="connsiteY24" fmla="*/ 4163491 h 6858000"/>
              <a:gd name="connsiteX25" fmla="*/ 241039 w 8030690"/>
              <a:gd name="connsiteY25" fmla="*/ 4031132 h 6858000"/>
              <a:gd name="connsiteX26" fmla="*/ 244233 w 8030690"/>
              <a:gd name="connsiteY26" fmla="*/ 3898087 h 6858000"/>
              <a:gd name="connsiteX27" fmla="*/ 247091 w 8030690"/>
              <a:gd name="connsiteY27" fmla="*/ 3762298 h 6858000"/>
              <a:gd name="connsiteX28" fmla="*/ 250116 w 8030690"/>
              <a:gd name="connsiteY28" fmla="*/ 3625138 h 6858000"/>
              <a:gd name="connsiteX29" fmla="*/ 252133 w 8030690"/>
              <a:gd name="connsiteY29" fmla="*/ 3485235 h 6858000"/>
              <a:gd name="connsiteX30" fmla="*/ 252133 w 8030690"/>
              <a:gd name="connsiteY30" fmla="*/ 3343960 h 6858000"/>
              <a:gd name="connsiteX31" fmla="*/ 253142 w 8030690"/>
              <a:gd name="connsiteY31" fmla="*/ 3201314 h 6858000"/>
              <a:gd name="connsiteX32" fmla="*/ 252133 w 8030690"/>
              <a:gd name="connsiteY32" fmla="*/ 3057296 h 6858000"/>
              <a:gd name="connsiteX33" fmla="*/ 250116 w 8030690"/>
              <a:gd name="connsiteY33" fmla="*/ 2911221 h 6858000"/>
              <a:gd name="connsiteX34" fmla="*/ 248267 w 8030690"/>
              <a:gd name="connsiteY34" fmla="*/ 2765145 h 6858000"/>
              <a:gd name="connsiteX35" fmla="*/ 244233 w 8030690"/>
              <a:gd name="connsiteY35" fmla="*/ 2617013 h 6858000"/>
              <a:gd name="connsiteX36" fmla="*/ 240031 w 8030690"/>
              <a:gd name="connsiteY36" fmla="*/ 2467508 h 6858000"/>
              <a:gd name="connsiteX37" fmla="*/ 235156 w 8030690"/>
              <a:gd name="connsiteY37" fmla="*/ 2318004 h 6858000"/>
              <a:gd name="connsiteX38" fmla="*/ 228265 w 8030690"/>
              <a:gd name="connsiteY38" fmla="*/ 2167128 h 6858000"/>
              <a:gd name="connsiteX39" fmla="*/ 220028 w 8030690"/>
              <a:gd name="connsiteY39" fmla="*/ 2014880 h 6858000"/>
              <a:gd name="connsiteX40" fmla="*/ 212128 w 8030690"/>
              <a:gd name="connsiteY40" fmla="*/ 1861947 h 6858000"/>
              <a:gd name="connsiteX41" fmla="*/ 202043 w 8030690"/>
              <a:gd name="connsiteY41" fmla="*/ 1709013 h 6858000"/>
              <a:gd name="connsiteX42" fmla="*/ 189940 w 8030690"/>
              <a:gd name="connsiteY42" fmla="*/ 1554023 h 6858000"/>
              <a:gd name="connsiteX43" fmla="*/ 177838 w 8030690"/>
              <a:gd name="connsiteY43" fmla="*/ 1401089 h 6858000"/>
              <a:gd name="connsiteX44" fmla="*/ 163886 w 8030690"/>
              <a:gd name="connsiteY44" fmla="*/ 1245413 h 6858000"/>
              <a:gd name="connsiteX45" fmla="*/ 148590 w 8030690"/>
              <a:gd name="connsiteY45" fmla="*/ 1089050 h 6858000"/>
              <a:gd name="connsiteX46" fmla="*/ 132454 w 8030690"/>
              <a:gd name="connsiteY46" fmla="*/ 934745 h 6858000"/>
              <a:gd name="connsiteX47" fmla="*/ 113628 w 8030690"/>
              <a:gd name="connsiteY47" fmla="*/ 778383 h 6858000"/>
              <a:gd name="connsiteX48" fmla="*/ 93457 w 8030690"/>
              <a:gd name="connsiteY48" fmla="*/ 622706 h 6858000"/>
              <a:gd name="connsiteX49" fmla="*/ 73454 w 8030690"/>
              <a:gd name="connsiteY49" fmla="*/ 466344 h 6858000"/>
              <a:gd name="connsiteX50" fmla="*/ 50090 w 8030690"/>
              <a:gd name="connsiteY50" fmla="*/ 310667 h 6858000"/>
              <a:gd name="connsiteX51" fmla="*/ 26222 w 8030690"/>
              <a:gd name="connsiteY51" fmla="*/ 15567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8030690" h="6858000">
                <a:moveTo>
                  <a:pt x="1176" y="0"/>
                </a:moveTo>
                <a:lnTo>
                  <a:pt x="1344715" y="0"/>
                </a:lnTo>
                <a:lnTo>
                  <a:pt x="1344715" y="0"/>
                </a:lnTo>
                <a:lnTo>
                  <a:pt x="8030690" y="0"/>
                </a:lnTo>
                <a:lnTo>
                  <a:pt x="8030690" y="6858000"/>
                </a:lnTo>
                <a:lnTo>
                  <a:pt x="477746" y="6858000"/>
                </a:lnTo>
                <a:lnTo>
                  <a:pt x="477746" y="6858000"/>
                </a:lnTo>
                <a:lnTo>
                  <a:pt x="0" y="6858000"/>
                </a:lnTo>
                <a:lnTo>
                  <a:pt x="5883" y="6817538"/>
                </a:lnTo>
                <a:lnTo>
                  <a:pt x="23196" y="6698894"/>
                </a:lnTo>
                <a:lnTo>
                  <a:pt x="35298" y="6612483"/>
                </a:lnTo>
                <a:lnTo>
                  <a:pt x="48073" y="6509613"/>
                </a:lnTo>
                <a:lnTo>
                  <a:pt x="63369" y="6387541"/>
                </a:lnTo>
                <a:lnTo>
                  <a:pt x="79506" y="6252438"/>
                </a:lnTo>
                <a:lnTo>
                  <a:pt x="96483" y="6100191"/>
                </a:lnTo>
                <a:lnTo>
                  <a:pt x="114468" y="5934227"/>
                </a:lnTo>
                <a:lnTo>
                  <a:pt x="132454" y="5753862"/>
                </a:lnTo>
                <a:lnTo>
                  <a:pt x="150775" y="5561838"/>
                </a:lnTo>
                <a:lnTo>
                  <a:pt x="167752" y="5354726"/>
                </a:lnTo>
                <a:lnTo>
                  <a:pt x="184057" y="5138013"/>
                </a:lnTo>
                <a:lnTo>
                  <a:pt x="198849" y="4908956"/>
                </a:lnTo>
                <a:lnTo>
                  <a:pt x="212968" y="4670298"/>
                </a:lnTo>
                <a:lnTo>
                  <a:pt x="226248" y="4421352"/>
                </a:lnTo>
                <a:lnTo>
                  <a:pt x="230954" y="4293793"/>
                </a:lnTo>
                <a:lnTo>
                  <a:pt x="236165" y="4163491"/>
                </a:lnTo>
                <a:lnTo>
                  <a:pt x="241039" y="4031132"/>
                </a:lnTo>
                <a:lnTo>
                  <a:pt x="244233" y="3898087"/>
                </a:lnTo>
                <a:lnTo>
                  <a:pt x="247091" y="3762298"/>
                </a:lnTo>
                <a:lnTo>
                  <a:pt x="250116" y="3625138"/>
                </a:lnTo>
                <a:lnTo>
                  <a:pt x="252133" y="3485235"/>
                </a:lnTo>
                <a:lnTo>
                  <a:pt x="252133" y="3343960"/>
                </a:lnTo>
                <a:lnTo>
                  <a:pt x="253142" y="3201314"/>
                </a:lnTo>
                <a:lnTo>
                  <a:pt x="252133" y="3057296"/>
                </a:lnTo>
                <a:lnTo>
                  <a:pt x="250116" y="2911221"/>
                </a:lnTo>
                <a:lnTo>
                  <a:pt x="248267" y="2765145"/>
                </a:lnTo>
                <a:lnTo>
                  <a:pt x="244233" y="2617013"/>
                </a:lnTo>
                <a:lnTo>
                  <a:pt x="240031" y="2467508"/>
                </a:lnTo>
                <a:lnTo>
                  <a:pt x="235156" y="2318004"/>
                </a:lnTo>
                <a:lnTo>
                  <a:pt x="228265" y="2167128"/>
                </a:lnTo>
                <a:lnTo>
                  <a:pt x="220028" y="2014880"/>
                </a:lnTo>
                <a:lnTo>
                  <a:pt x="212128" y="1861947"/>
                </a:lnTo>
                <a:lnTo>
                  <a:pt x="202043" y="1709013"/>
                </a:lnTo>
                <a:lnTo>
                  <a:pt x="189940" y="1554023"/>
                </a:lnTo>
                <a:lnTo>
                  <a:pt x="177838" y="1401089"/>
                </a:lnTo>
                <a:lnTo>
                  <a:pt x="163886" y="1245413"/>
                </a:lnTo>
                <a:lnTo>
                  <a:pt x="148590" y="1089050"/>
                </a:lnTo>
                <a:lnTo>
                  <a:pt x="132454" y="934745"/>
                </a:lnTo>
                <a:lnTo>
                  <a:pt x="113628" y="778383"/>
                </a:lnTo>
                <a:lnTo>
                  <a:pt x="93457" y="622706"/>
                </a:lnTo>
                <a:lnTo>
                  <a:pt x="73454" y="466344"/>
                </a:lnTo>
                <a:lnTo>
                  <a:pt x="50090" y="310667"/>
                </a:lnTo>
                <a:lnTo>
                  <a:pt x="26222" y="1556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3" name="Freeform 11">
            <a:extLst>
              <a:ext uri="{FF2B5EF4-FFF2-40B4-BE49-F238E27FC236}">
                <a16:creationId xmlns:a16="http://schemas.microsoft.com/office/drawing/2014/main" id="{BDC58DEA-1307-4F44-AD47-E613D8B76A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28">
            <a:extLst>
              <a:ext uri="{FF2B5EF4-FFF2-40B4-BE49-F238E27FC236}">
                <a16:creationId xmlns:a16="http://schemas.microsoft.com/office/drawing/2014/main" id="{C99B912D-1E4B-42AF-A2BE-CFEFEC916E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F453C3D7-B19C-1706-BF6B-7C5330F4074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79553330"/>
              </p:ext>
            </p:extLst>
          </p:nvPr>
        </p:nvGraphicFramePr>
        <p:xfrm>
          <a:off x="5048250" y="1447800"/>
          <a:ext cx="6496050" cy="457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904583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37BDEE-F3F1-DF55-91A2-AA090A67AD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6"/>
            <a:ext cx="9252154" cy="1223983"/>
          </a:xfrm>
        </p:spPr>
        <p:txBody>
          <a:bodyPr>
            <a:normAutofit/>
          </a:bodyPr>
          <a:lstStyle/>
          <a:p>
            <a:r>
              <a:rPr lang="en-US" dirty="0"/>
              <a:t>Random Forest (Observations)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D59B7B-B30C-8AB0-7861-B8E72F3E57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1" y="2052214"/>
            <a:ext cx="4338409" cy="4196185"/>
          </a:xfrm>
        </p:spPr>
        <p:txBody>
          <a:bodyPr>
            <a:normAutofit/>
          </a:bodyPr>
          <a:lstStyle/>
          <a:p>
            <a:r>
              <a:rPr lang="en-US" dirty="0">
                <a:effectLst/>
                <a:latin typeface="Calibri" panose="020F0502020204030204" pitchFamily="34" charset="0"/>
                <a:cs typeface="Times New Roman" panose="02020603050405020304" pitchFamily="18" charset="0"/>
              </a:rPr>
              <a:t>The most significant features, according to our observations, are perimeter worst, area worst, and </a:t>
            </a:r>
            <a:r>
              <a:rPr lang="en-US" dirty="0" err="1">
                <a:effectLst/>
                <a:latin typeface="Calibri" panose="020F0502020204030204" pitchFamily="34" charset="0"/>
                <a:cs typeface="Times New Roman" panose="02020603050405020304" pitchFamily="18" charset="0"/>
              </a:rPr>
              <a:t>concave.points</a:t>
            </a:r>
            <a:r>
              <a:rPr lang="en-US" dirty="0">
                <a:effectLst/>
                <a:latin typeface="Calibri" panose="020F0502020204030204" pitchFamily="34" charset="0"/>
                <a:cs typeface="Times New Roman" panose="02020603050405020304" pitchFamily="18" charset="0"/>
              </a:rPr>
              <a:t> worst, radius worst, concavity mean, concavity worst, area se, and concave points mean.</a:t>
            </a:r>
          </a:p>
          <a:p>
            <a:r>
              <a:rPr lang="en-US" dirty="0"/>
              <a:t>Confusion Matrix for original features with 500 trees </a:t>
            </a:r>
          </a:p>
          <a:p>
            <a:r>
              <a:rPr lang="en-US" sz="1800" dirty="0">
                <a:effectLst/>
                <a:latin typeface="Calibri" panose="020F0502020204030204" pitchFamily="34" charset="0"/>
                <a:cs typeface="Times New Roman" panose="02020603050405020304" pitchFamily="18" charset="0"/>
              </a:rPr>
              <a:t>The Area under cure (AUC) for Random Forest is 0.970.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64B468-CEC2-D684-89F1-F83936FF49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9637" y="1853249"/>
            <a:ext cx="4395149" cy="439514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075437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35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55CDF1-5253-B83A-48AF-49B578E32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1" y="629266"/>
            <a:ext cx="4166510" cy="1622321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Confusion Matrix of GBM</a:t>
            </a:r>
          </a:p>
        </p:txBody>
      </p:sp>
      <p:sp>
        <p:nvSpPr>
          <p:cNvPr id="45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6" name="Freeform: Shape 39">
            <a:extLst>
              <a:ext uri="{FF2B5EF4-FFF2-40B4-BE49-F238E27FC236}">
                <a16:creationId xmlns:a16="http://schemas.microsoft.com/office/drawing/2014/main" id="{70151CB7-E7DE-4917-B831-01DF9CE01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270819" y="-63600"/>
            <a:ext cx="6858001" cy="6985200"/>
          </a:xfrm>
          <a:custGeom>
            <a:avLst/>
            <a:gdLst>
              <a:gd name="connsiteX0" fmla="*/ 6858001 w 6858001"/>
              <a:gd name="connsiteY0" fmla="*/ 1177 h 6985200"/>
              <a:gd name="connsiteX1" fmla="*/ 6858001 w 6858001"/>
              <a:gd name="connsiteY1" fmla="*/ 1344715 h 6985200"/>
              <a:gd name="connsiteX2" fmla="*/ 6858000 w 6858001"/>
              <a:gd name="connsiteY2" fmla="*/ 1344715 h 6985200"/>
              <a:gd name="connsiteX3" fmla="*/ 6858000 w 6858001"/>
              <a:gd name="connsiteY3" fmla="*/ 6985200 h 6985200"/>
              <a:gd name="connsiteX4" fmla="*/ 0 w 6858001"/>
              <a:gd name="connsiteY4" fmla="*/ 6985199 h 6985200"/>
              <a:gd name="connsiteX5" fmla="*/ 0 w 6858001"/>
              <a:gd name="connsiteY5" fmla="*/ 886772 h 6985200"/>
              <a:gd name="connsiteX6" fmla="*/ 1 w 6858001"/>
              <a:gd name="connsiteY6" fmla="*/ 886772 h 6985200"/>
              <a:gd name="connsiteX7" fmla="*/ 1 w 6858001"/>
              <a:gd name="connsiteY7" fmla="*/ 0 h 6985200"/>
              <a:gd name="connsiteX8" fmla="*/ 40463 w 6858001"/>
              <a:gd name="connsiteY8" fmla="*/ 5883 h 6985200"/>
              <a:gd name="connsiteX9" fmla="*/ 159107 w 6858001"/>
              <a:gd name="connsiteY9" fmla="*/ 23196 h 6985200"/>
              <a:gd name="connsiteX10" fmla="*/ 245518 w 6858001"/>
              <a:gd name="connsiteY10" fmla="*/ 35299 h 6985200"/>
              <a:gd name="connsiteX11" fmla="*/ 348388 w 6858001"/>
              <a:gd name="connsiteY11" fmla="*/ 48073 h 6985200"/>
              <a:gd name="connsiteX12" fmla="*/ 470460 w 6858001"/>
              <a:gd name="connsiteY12" fmla="*/ 63369 h 6985200"/>
              <a:gd name="connsiteX13" fmla="*/ 605563 w 6858001"/>
              <a:gd name="connsiteY13" fmla="*/ 79506 h 6985200"/>
              <a:gd name="connsiteX14" fmla="*/ 757810 w 6858001"/>
              <a:gd name="connsiteY14" fmla="*/ 96483 h 6985200"/>
              <a:gd name="connsiteX15" fmla="*/ 923774 w 6858001"/>
              <a:gd name="connsiteY15" fmla="*/ 114469 h 6985200"/>
              <a:gd name="connsiteX16" fmla="*/ 1104139 w 6858001"/>
              <a:gd name="connsiteY16" fmla="*/ 132454 h 6985200"/>
              <a:gd name="connsiteX17" fmla="*/ 1296163 w 6858001"/>
              <a:gd name="connsiteY17" fmla="*/ 150776 h 6985200"/>
              <a:gd name="connsiteX18" fmla="*/ 1503275 w 6858001"/>
              <a:gd name="connsiteY18" fmla="*/ 167753 h 6985200"/>
              <a:gd name="connsiteX19" fmla="*/ 1719988 w 6858001"/>
              <a:gd name="connsiteY19" fmla="*/ 184058 h 6985200"/>
              <a:gd name="connsiteX20" fmla="*/ 1949045 w 6858001"/>
              <a:gd name="connsiteY20" fmla="*/ 198849 h 6985200"/>
              <a:gd name="connsiteX21" fmla="*/ 2187703 w 6858001"/>
              <a:gd name="connsiteY21" fmla="*/ 212969 h 6985200"/>
              <a:gd name="connsiteX22" fmla="*/ 2436649 w 6858001"/>
              <a:gd name="connsiteY22" fmla="*/ 226248 h 6985200"/>
              <a:gd name="connsiteX23" fmla="*/ 2564208 w 6858001"/>
              <a:gd name="connsiteY23" fmla="*/ 230955 h 6985200"/>
              <a:gd name="connsiteX24" fmla="*/ 2694509 w 6858001"/>
              <a:gd name="connsiteY24" fmla="*/ 236165 h 6985200"/>
              <a:gd name="connsiteX25" fmla="*/ 2826869 w 6858001"/>
              <a:gd name="connsiteY25" fmla="*/ 241040 h 6985200"/>
              <a:gd name="connsiteX26" fmla="*/ 2959914 w 6858001"/>
              <a:gd name="connsiteY26" fmla="*/ 244234 h 6985200"/>
              <a:gd name="connsiteX27" fmla="*/ 3095702 w 6858001"/>
              <a:gd name="connsiteY27" fmla="*/ 247091 h 6985200"/>
              <a:gd name="connsiteX28" fmla="*/ 3232862 w 6858001"/>
              <a:gd name="connsiteY28" fmla="*/ 250117 h 6985200"/>
              <a:gd name="connsiteX29" fmla="*/ 3372766 w 6858001"/>
              <a:gd name="connsiteY29" fmla="*/ 252134 h 6985200"/>
              <a:gd name="connsiteX30" fmla="*/ 3514040 w 6858001"/>
              <a:gd name="connsiteY30" fmla="*/ 252134 h 6985200"/>
              <a:gd name="connsiteX31" fmla="*/ 3656686 w 6858001"/>
              <a:gd name="connsiteY31" fmla="*/ 253142 h 6985200"/>
              <a:gd name="connsiteX32" fmla="*/ 3800705 w 6858001"/>
              <a:gd name="connsiteY32" fmla="*/ 252134 h 6985200"/>
              <a:gd name="connsiteX33" fmla="*/ 3946780 w 6858001"/>
              <a:gd name="connsiteY33" fmla="*/ 250117 h 6985200"/>
              <a:gd name="connsiteX34" fmla="*/ 4092856 w 6858001"/>
              <a:gd name="connsiteY34" fmla="*/ 248268 h 6985200"/>
              <a:gd name="connsiteX35" fmla="*/ 4240988 w 6858001"/>
              <a:gd name="connsiteY35" fmla="*/ 244234 h 6985200"/>
              <a:gd name="connsiteX36" fmla="*/ 4390492 w 6858001"/>
              <a:gd name="connsiteY36" fmla="*/ 240032 h 6985200"/>
              <a:gd name="connsiteX37" fmla="*/ 4539997 w 6858001"/>
              <a:gd name="connsiteY37" fmla="*/ 235157 h 6985200"/>
              <a:gd name="connsiteX38" fmla="*/ 4690873 w 6858001"/>
              <a:gd name="connsiteY38" fmla="*/ 228266 h 6985200"/>
              <a:gd name="connsiteX39" fmla="*/ 4843120 w 6858001"/>
              <a:gd name="connsiteY39" fmla="*/ 220029 h 6985200"/>
              <a:gd name="connsiteX40" fmla="*/ 4996054 w 6858001"/>
              <a:gd name="connsiteY40" fmla="*/ 212129 h 6985200"/>
              <a:gd name="connsiteX41" fmla="*/ 5148987 w 6858001"/>
              <a:gd name="connsiteY41" fmla="*/ 202044 h 6985200"/>
              <a:gd name="connsiteX42" fmla="*/ 5303978 w 6858001"/>
              <a:gd name="connsiteY42" fmla="*/ 189941 h 6985200"/>
              <a:gd name="connsiteX43" fmla="*/ 5456911 w 6858001"/>
              <a:gd name="connsiteY43" fmla="*/ 177839 h 6985200"/>
              <a:gd name="connsiteX44" fmla="*/ 5612588 w 6858001"/>
              <a:gd name="connsiteY44" fmla="*/ 163887 h 6985200"/>
              <a:gd name="connsiteX45" fmla="*/ 5768950 w 6858001"/>
              <a:gd name="connsiteY45" fmla="*/ 148591 h 6985200"/>
              <a:gd name="connsiteX46" fmla="*/ 5923255 w 6858001"/>
              <a:gd name="connsiteY46" fmla="*/ 132455 h 6985200"/>
              <a:gd name="connsiteX47" fmla="*/ 6079618 w 6858001"/>
              <a:gd name="connsiteY47" fmla="*/ 113629 h 6985200"/>
              <a:gd name="connsiteX48" fmla="*/ 6235294 w 6858001"/>
              <a:gd name="connsiteY48" fmla="*/ 93458 h 6985200"/>
              <a:gd name="connsiteX49" fmla="*/ 6391657 w 6858001"/>
              <a:gd name="connsiteY49" fmla="*/ 73455 h 6985200"/>
              <a:gd name="connsiteX50" fmla="*/ 6547333 w 6858001"/>
              <a:gd name="connsiteY50" fmla="*/ 50091 h 6985200"/>
              <a:gd name="connsiteX51" fmla="*/ 6702324 w 6858001"/>
              <a:gd name="connsiteY51" fmla="*/ 26222 h 698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6985200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6985200"/>
                </a:lnTo>
                <a:lnTo>
                  <a:pt x="0" y="6985199"/>
                </a:lnTo>
                <a:lnTo>
                  <a:pt x="0" y="886772"/>
                </a:lnTo>
                <a:lnTo>
                  <a:pt x="1" y="886772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pic>
        <p:nvPicPr>
          <p:cNvPr id="5" name="Picture 4" descr="Chart, treemap chart&#10;&#10;Description automatically generated">
            <a:extLst>
              <a:ext uri="{FF2B5EF4-FFF2-40B4-BE49-F238E27FC236}">
                <a16:creationId xmlns:a16="http://schemas.microsoft.com/office/drawing/2014/main" id="{64B00C49-DC3A-CBD3-BFD4-B14316F88A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3992" y="704054"/>
            <a:ext cx="5449889" cy="5449889"/>
          </a:xfrm>
          <a:prstGeom prst="rect">
            <a:avLst/>
          </a:prstGeom>
          <a:effectLst/>
        </p:spPr>
      </p:pic>
      <p:sp>
        <p:nvSpPr>
          <p:cNvPr id="47" name="Rectangle 41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A9275E-0BD3-0530-CC4F-B34727AB54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4166509" cy="3785419"/>
          </a:xfrm>
        </p:spPr>
        <p:txBody>
          <a:bodyPr>
            <a:normAutofit lnSpcReduction="10000"/>
          </a:bodyPr>
          <a:lstStyle/>
          <a:p>
            <a:r>
              <a:rPr lang="en-US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Times New Roman" panose="02020603050405020304" pitchFamily="18" charset="0"/>
              </a:rPr>
              <a:t>The Area under cure (AUC) for Gradient Boosting Machine (GBM) is 0.972.</a:t>
            </a:r>
          </a:p>
          <a:p>
            <a:r>
              <a:rPr lang="en-US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Times New Roman" panose="02020603050405020304" pitchFamily="18" charset="0"/>
              </a:rPr>
              <a:t>Gradient Boosting Machine (GBM) is one of the most popular forward-learning ensemble methods in machine learning. </a:t>
            </a:r>
          </a:p>
          <a:p>
            <a:r>
              <a:rPr lang="en-US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Times New Roman" panose="02020603050405020304" pitchFamily="18" charset="0"/>
              </a:rPr>
              <a:t>It is a powerful technique for building predictive models for regression and classification tasks.</a:t>
            </a:r>
          </a:p>
          <a:p>
            <a:r>
              <a:rPr lang="en-US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Times New Roman" panose="02020603050405020304" pitchFamily="18" charset="0"/>
              </a:rPr>
              <a:t>GBM constructs a forward stage-wise additive model by implementing gradient descent in function space.</a:t>
            </a:r>
          </a:p>
          <a:p>
            <a:endParaRPr lang="en-US" sz="1800" dirty="0">
              <a:solidFill>
                <a:schemeClr val="bg1"/>
              </a:solidFill>
              <a:effectLst/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>
              <a:solidFill>
                <a:srgbClr val="EBEBE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83096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55CDF1-5253-B83A-48AF-49B578E32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1" y="629266"/>
            <a:ext cx="4166510" cy="162232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EBEBEB"/>
                </a:solidFill>
              </a:rPr>
              <a:t>Confusion Matrix of LGBM</a:t>
            </a:r>
          </a:p>
        </p:txBody>
      </p:sp>
      <p:sp>
        <p:nvSpPr>
          <p:cNvPr id="54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6" name="Freeform: Shape 55">
            <a:extLst>
              <a:ext uri="{FF2B5EF4-FFF2-40B4-BE49-F238E27FC236}">
                <a16:creationId xmlns:a16="http://schemas.microsoft.com/office/drawing/2014/main" id="{70151CB7-E7DE-4917-B831-01DF9CE01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270819" y="-63600"/>
            <a:ext cx="6858001" cy="6985200"/>
          </a:xfrm>
          <a:custGeom>
            <a:avLst/>
            <a:gdLst>
              <a:gd name="connsiteX0" fmla="*/ 6858001 w 6858001"/>
              <a:gd name="connsiteY0" fmla="*/ 1177 h 6985200"/>
              <a:gd name="connsiteX1" fmla="*/ 6858001 w 6858001"/>
              <a:gd name="connsiteY1" fmla="*/ 1344715 h 6985200"/>
              <a:gd name="connsiteX2" fmla="*/ 6858000 w 6858001"/>
              <a:gd name="connsiteY2" fmla="*/ 1344715 h 6985200"/>
              <a:gd name="connsiteX3" fmla="*/ 6858000 w 6858001"/>
              <a:gd name="connsiteY3" fmla="*/ 6985200 h 6985200"/>
              <a:gd name="connsiteX4" fmla="*/ 0 w 6858001"/>
              <a:gd name="connsiteY4" fmla="*/ 6985199 h 6985200"/>
              <a:gd name="connsiteX5" fmla="*/ 0 w 6858001"/>
              <a:gd name="connsiteY5" fmla="*/ 886772 h 6985200"/>
              <a:gd name="connsiteX6" fmla="*/ 1 w 6858001"/>
              <a:gd name="connsiteY6" fmla="*/ 886772 h 6985200"/>
              <a:gd name="connsiteX7" fmla="*/ 1 w 6858001"/>
              <a:gd name="connsiteY7" fmla="*/ 0 h 6985200"/>
              <a:gd name="connsiteX8" fmla="*/ 40463 w 6858001"/>
              <a:gd name="connsiteY8" fmla="*/ 5883 h 6985200"/>
              <a:gd name="connsiteX9" fmla="*/ 159107 w 6858001"/>
              <a:gd name="connsiteY9" fmla="*/ 23196 h 6985200"/>
              <a:gd name="connsiteX10" fmla="*/ 245518 w 6858001"/>
              <a:gd name="connsiteY10" fmla="*/ 35299 h 6985200"/>
              <a:gd name="connsiteX11" fmla="*/ 348388 w 6858001"/>
              <a:gd name="connsiteY11" fmla="*/ 48073 h 6985200"/>
              <a:gd name="connsiteX12" fmla="*/ 470460 w 6858001"/>
              <a:gd name="connsiteY12" fmla="*/ 63369 h 6985200"/>
              <a:gd name="connsiteX13" fmla="*/ 605563 w 6858001"/>
              <a:gd name="connsiteY13" fmla="*/ 79506 h 6985200"/>
              <a:gd name="connsiteX14" fmla="*/ 757810 w 6858001"/>
              <a:gd name="connsiteY14" fmla="*/ 96483 h 6985200"/>
              <a:gd name="connsiteX15" fmla="*/ 923774 w 6858001"/>
              <a:gd name="connsiteY15" fmla="*/ 114469 h 6985200"/>
              <a:gd name="connsiteX16" fmla="*/ 1104139 w 6858001"/>
              <a:gd name="connsiteY16" fmla="*/ 132454 h 6985200"/>
              <a:gd name="connsiteX17" fmla="*/ 1296163 w 6858001"/>
              <a:gd name="connsiteY17" fmla="*/ 150776 h 6985200"/>
              <a:gd name="connsiteX18" fmla="*/ 1503275 w 6858001"/>
              <a:gd name="connsiteY18" fmla="*/ 167753 h 6985200"/>
              <a:gd name="connsiteX19" fmla="*/ 1719988 w 6858001"/>
              <a:gd name="connsiteY19" fmla="*/ 184058 h 6985200"/>
              <a:gd name="connsiteX20" fmla="*/ 1949045 w 6858001"/>
              <a:gd name="connsiteY20" fmla="*/ 198849 h 6985200"/>
              <a:gd name="connsiteX21" fmla="*/ 2187703 w 6858001"/>
              <a:gd name="connsiteY21" fmla="*/ 212969 h 6985200"/>
              <a:gd name="connsiteX22" fmla="*/ 2436649 w 6858001"/>
              <a:gd name="connsiteY22" fmla="*/ 226248 h 6985200"/>
              <a:gd name="connsiteX23" fmla="*/ 2564208 w 6858001"/>
              <a:gd name="connsiteY23" fmla="*/ 230955 h 6985200"/>
              <a:gd name="connsiteX24" fmla="*/ 2694509 w 6858001"/>
              <a:gd name="connsiteY24" fmla="*/ 236165 h 6985200"/>
              <a:gd name="connsiteX25" fmla="*/ 2826869 w 6858001"/>
              <a:gd name="connsiteY25" fmla="*/ 241040 h 6985200"/>
              <a:gd name="connsiteX26" fmla="*/ 2959914 w 6858001"/>
              <a:gd name="connsiteY26" fmla="*/ 244234 h 6985200"/>
              <a:gd name="connsiteX27" fmla="*/ 3095702 w 6858001"/>
              <a:gd name="connsiteY27" fmla="*/ 247091 h 6985200"/>
              <a:gd name="connsiteX28" fmla="*/ 3232862 w 6858001"/>
              <a:gd name="connsiteY28" fmla="*/ 250117 h 6985200"/>
              <a:gd name="connsiteX29" fmla="*/ 3372766 w 6858001"/>
              <a:gd name="connsiteY29" fmla="*/ 252134 h 6985200"/>
              <a:gd name="connsiteX30" fmla="*/ 3514040 w 6858001"/>
              <a:gd name="connsiteY30" fmla="*/ 252134 h 6985200"/>
              <a:gd name="connsiteX31" fmla="*/ 3656686 w 6858001"/>
              <a:gd name="connsiteY31" fmla="*/ 253142 h 6985200"/>
              <a:gd name="connsiteX32" fmla="*/ 3800705 w 6858001"/>
              <a:gd name="connsiteY32" fmla="*/ 252134 h 6985200"/>
              <a:gd name="connsiteX33" fmla="*/ 3946780 w 6858001"/>
              <a:gd name="connsiteY33" fmla="*/ 250117 h 6985200"/>
              <a:gd name="connsiteX34" fmla="*/ 4092856 w 6858001"/>
              <a:gd name="connsiteY34" fmla="*/ 248268 h 6985200"/>
              <a:gd name="connsiteX35" fmla="*/ 4240988 w 6858001"/>
              <a:gd name="connsiteY35" fmla="*/ 244234 h 6985200"/>
              <a:gd name="connsiteX36" fmla="*/ 4390492 w 6858001"/>
              <a:gd name="connsiteY36" fmla="*/ 240032 h 6985200"/>
              <a:gd name="connsiteX37" fmla="*/ 4539997 w 6858001"/>
              <a:gd name="connsiteY37" fmla="*/ 235157 h 6985200"/>
              <a:gd name="connsiteX38" fmla="*/ 4690873 w 6858001"/>
              <a:gd name="connsiteY38" fmla="*/ 228266 h 6985200"/>
              <a:gd name="connsiteX39" fmla="*/ 4843120 w 6858001"/>
              <a:gd name="connsiteY39" fmla="*/ 220029 h 6985200"/>
              <a:gd name="connsiteX40" fmla="*/ 4996054 w 6858001"/>
              <a:gd name="connsiteY40" fmla="*/ 212129 h 6985200"/>
              <a:gd name="connsiteX41" fmla="*/ 5148987 w 6858001"/>
              <a:gd name="connsiteY41" fmla="*/ 202044 h 6985200"/>
              <a:gd name="connsiteX42" fmla="*/ 5303978 w 6858001"/>
              <a:gd name="connsiteY42" fmla="*/ 189941 h 6985200"/>
              <a:gd name="connsiteX43" fmla="*/ 5456911 w 6858001"/>
              <a:gd name="connsiteY43" fmla="*/ 177839 h 6985200"/>
              <a:gd name="connsiteX44" fmla="*/ 5612588 w 6858001"/>
              <a:gd name="connsiteY44" fmla="*/ 163887 h 6985200"/>
              <a:gd name="connsiteX45" fmla="*/ 5768950 w 6858001"/>
              <a:gd name="connsiteY45" fmla="*/ 148591 h 6985200"/>
              <a:gd name="connsiteX46" fmla="*/ 5923255 w 6858001"/>
              <a:gd name="connsiteY46" fmla="*/ 132455 h 6985200"/>
              <a:gd name="connsiteX47" fmla="*/ 6079618 w 6858001"/>
              <a:gd name="connsiteY47" fmla="*/ 113629 h 6985200"/>
              <a:gd name="connsiteX48" fmla="*/ 6235294 w 6858001"/>
              <a:gd name="connsiteY48" fmla="*/ 93458 h 6985200"/>
              <a:gd name="connsiteX49" fmla="*/ 6391657 w 6858001"/>
              <a:gd name="connsiteY49" fmla="*/ 73455 h 6985200"/>
              <a:gd name="connsiteX50" fmla="*/ 6547333 w 6858001"/>
              <a:gd name="connsiteY50" fmla="*/ 50091 h 6985200"/>
              <a:gd name="connsiteX51" fmla="*/ 6702324 w 6858001"/>
              <a:gd name="connsiteY51" fmla="*/ 26222 h 698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6985200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6985200"/>
                </a:lnTo>
                <a:lnTo>
                  <a:pt x="0" y="6985199"/>
                </a:lnTo>
                <a:lnTo>
                  <a:pt x="0" y="886772"/>
                </a:lnTo>
                <a:lnTo>
                  <a:pt x="1" y="886772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pic>
        <p:nvPicPr>
          <p:cNvPr id="4" name="Picture 3" descr="Chart, treemap chart&#10;&#10;Description automatically generated">
            <a:extLst>
              <a:ext uri="{FF2B5EF4-FFF2-40B4-BE49-F238E27FC236}">
                <a16:creationId xmlns:a16="http://schemas.microsoft.com/office/drawing/2014/main" id="{78FC0EE3-6F71-38E6-590A-589F17E2AC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3992" y="704054"/>
            <a:ext cx="5449889" cy="5449889"/>
          </a:xfrm>
          <a:prstGeom prst="rect">
            <a:avLst/>
          </a:prstGeom>
          <a:effectLst/>
        </p:spPr>
      </p:pic>
      <p:sp>
        <p:nvSpPr>
          <p:cNvPr id="58" name="Rectangle 57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A9275E-0BD3-0530-CC4F-B34727AB54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4166509" cy="3785419"/>
          </a:xfrm>
        </p:spPr>
        <p:txBody>
          <a:bodyPr>
            <a:normAutofit fontScale="92500" lnSpcReduction="10000"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Times New Roman" panose="02020603050405020304" pitchFamily="18" charset="0"/>
              </a:rPr>
              <a:t>The Area under cure (AUC) for Light Gradient Boosting Machine (</a:t>
            </a:r>
            <a:r>
              <a:rPr lang="en-US" sz="1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cs typeface="Times New Roman" panose="02020603050405020304" pitchFamily="18" charset="0"/>
              </a:rPr>
              <a:t>lightGBM</a:t>
            </a:r>
            <a:r>
              <a:rPr lang="en-US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Times New Roman" panose="02020603050405020304" pitchFamily="18" charset="0"/>
              </a:rPr>
              <a:t>) is 0.972.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1E5155">
                  <a:lumMod val="40000"/>
                  <a:lumOff val="60000"/>
                </a:srgbClr>
              </a:buClr>
              <a:buSzPct val="80000"/>
              <a:buFont typeface="Wingdings 3" charset="2"/>
              <a:buChar char=""/>
              <a:tabLst/>
              <a:defRPr/>
            </a:pPr>
            <a:r>
              <a:rPr lang="en-US" sz="1800" dirty="0" err="1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LightGBM</a:t>
            </a:r>
            <a:r>
              <a:rPr lang="en-US" sz="18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extends the gradient boosting algorithm by adding a type of automatic feature selection as well as focusing on boosting examples with larger gradients.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1E5155">
                  <a:lumMod val="40000"/>
                  <a:lumOff val="60000"/>
                </a:srgbClr>
              </a:buClr>
              <a:buSzPct val="80000"/>
              <a:buFont typeface="Wingdings 3" charset="2"/>
              <a:buChar char=""/>
              <a:tabLst/>
              <a:defRPr/>
            </a:pPr>
            <a:r>
              <a:rPr lang="en-US" sz="18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This can result in a dramatic speedup of training and improved predictive performance.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1E5155">
                  <a:lumMod val="40000"/>
                  <a:lumOff val="60000"/>
                </a:srgbClr>
              </a:buClr>
              <a:buSzPct val="80000"/>
              <a:buFont typeface="Wingdings 3" charset="2"/>
              <a:buChar char=""/>
              <a:tabLst/>
              <a:defRPr/>
            </a:pPr>
            <a:r>
              <a:rPr lang="en-US" sz="18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It is based on decision tree algorithms and used for ranking, classification and other machine learning tasks.</a:t>
            </a:r>
          </a:p>
          <a:p>
            <a:pPr marL="0" indent="0">
              <a:buNone/>
            </a:pPr>
            <a:endParaRPr lang="en-US" dirty="0">
              <a:solidFill>
                <a:srgbClr val="EBEBE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77296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F747F1B4-B831-4277-8AB0-32767F7EB7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7">
            <a:extLst>
              <a:ext uri="{FF2B5EF4-FFF2-40B4-BE49-F238E27FC236}">
                <a16:creationId xmlns:a16="http://schemas.microsoft.com/office/drawing/2014/main" id="{D80CFA21-AB7C-4BEB-9BFF-05764FBBF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7342D0-DACF-3B9D-FD6E-5039688F0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Introduction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2F7E335-851A-4CAE-B09F-E657819D46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10B541F0-7F6E-402E-84D8-CF96EACA5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" y="1762067"/>
            <a:ext cx="12192418" cy="5095933"/>
          </a:xfrm>
          <a:custGeom>
            <a:avLst/>
            <a:gdLst>
              <a:gd name="connsiteX0" fmla="*/ 1 w 12192418"/>
              <a:gd name="connsiteY0" fmla="*/ 0 h 5095933"/>
              <a:gd name="connsiteX1" fmla="*/ 71932 w 12192418"/>
              <a:gd name="connsiteY1" fmla="*/ 12261 h 5095933"/>
              <a:gd name="connsiteX2" fmla="*/ 282849 w 12192418"/>
              <a:gd name="connsiteY2" fmla="*/ 48343 h 5095933"/>
              <a:gd name="connsiteX3" fmla="*/ 436464 w 12192418"/>
              <a:gd name="connsiteY3" fmla="*/ 73565 h 5095933"/>
              <a:gd name="connsiteX4" fmla="*/ 619339 w 12192418"/>
              <a:gd name="connsiteY4" fmla="*/ 100188 h 5095933"/>
              <a:gd name="connsiteX5" fmla="*/ 836351 w 12192418"/>
              <a:gd name="connsiteY5" fmla="*/ 132066 h 5095933"/>
              <a:gd name="connsiteX6" fmla="*/ 1076528 w 12192418"/>
              <a:gd name="connsiteY6" fmla="*/ 165696 h 5095933"/>
              <a:gd name="connsiteX7" fmla="*/ 1347184 w 12192418"/>
              <a:gd name="connsiteY7" fmla="*/ 201077 h 5095933"/>
              <a:gd name="connsiteX8" fmla="*/ 1642223 w 12192418"/>
              <a:gd name="connsiteY8" fmla="*/ 238560 h 5095933"/>
              <a:gd name="connsiteX9" fmla="*/ 1962864 w 12192418"/>
              <a:gd name="connsiteY9" fmla="*/ 276043 h 5095933"/>
              <a:gd name="connsiteX10" fmla="*/ 2304232 w 12192418"/>
              <a:gd name="connsiteY10" fmla="*/ 314227 h 5095933"/>
              <a:gd name="connsiteX11" fmla="*/ 2672421 w 12192418"/>
              <a:gd name="connsiteY11" fmla="*/ 349608 h 5095933"/>
              <a:gd name="connsiteX12" fmla="*/ 3057678 w 12192418"/>
              <a:gd name="connsiteY12" fmla="*/ 383588 h 5095933"/>
              <a:gd name="connsiteX13" fmla="*/ 3464881 w 12192418"/>
              <a:gd name="connsiteY13" fmla="*/ 414415 h 5095933"/>
              <a:gd name="connsiteX14" fmla="*/ 3889152 w 12192418"/>
              <a:gd name="connsiteY14" fmla="*/ 443841 h 5095933"/>
              <a:gd name="connsiteX15" fmla="*/ 4331710 w 12192418"/>
              <a:gd name="connsiteY15" fmla="*/ 471515 h 5095933"/>
              <a:gd name="connsiteX16" fmla="*/ 4558476 w 12192418"/>
              <a:gd name="connsiteY16" fmla="*/ 481324 h 5095933"/>
              <a:gd name="connsiteX17" fmla="*/ 4790118 w 12192418"/>
              <a:gd name="connsiteY17" fmla="*/ 492183 h 5095933"/>
              <a:gd name="connsiteX18" fmla="*/ 5025418 w 12192418"/>
              <a:gd name="connsiteY18" fmla="*/ 502342 h 5095933"/>
              <a:gd name="connsiteX19" fmla="*/ 5261937 w 12192418"/>
              <a:gd name="connsiteY19" fmla="*/ 508998 h 5095933"/>
              <a:gd name="connsiteX20" fmla="*/ 5503332 w 12192418"/>
              <a:gd name="connsiteY20" fmla="*/ 514953 h 5095933"/>
              <a:gd name="connsiteX21" fmla="*/ 5747167 w 12192418"/>
              <a:gd name="connsiteY21" fmla="*/ 521259 h 5095933"/>
              <a:gd name="connsiteX22" fmla="*/ 5995877 w 12192418"/>
              <a:gd name="connsiteY22" fmla="*/ 525463 h 5095933"/>
              <a:gd name="connsiteX23" fmla="*/ 6247026 w 12192418"/>
              <a:gd name="connsiteY23" fmla="*/ 525463 h 5095933"/>
              <a:gd name="connsiteX24" fmla="*/ 6500613 w 12192418"/>
              <a:gd name="connsiteY24" fmla="*/ 527565 h 5095933"/>
              <a:gd name="connsiteX25" fmla="*/ 6756639 w 12192418"/>
              <a:gd name="connsiteY25" fmla="*/ 525463 h 5095933"/>
              <a:gd name="connsiteX26" fmla="*/ 7016322 w 12192418"/>
              <a:gd name="connsiteY26" fmla="*/ 521259 h 5095933"/>
              <a:gd name="connsiteX27" fmla="*/ 7276005 w 12192418"/>
              <a:gd name="connsiteY27" fmla="*/ 517406 h 5095933"/>
              <a:gd name="connsiteX28" fmla="*/ 7539345 w 12192418"/>
              <a:gd name="connsiteY28" fmla="*/ 508998 h 5095933"/>
              <a:gd name="connsiteX29" fmla="*/ 7805124 w 12192418"/>
              <a:gd name="connsiteY29" fmla="*/ 500241 h 5095933"/>
              <a:gd name="connsiteX30" fmla="*/ 8070903 w 12192418"/>
              <a:gd name="connsiteY30" fmla="*/ 490082 h 5095933"/>
              <a:gd name="connsiteX31" fmla="*/ 8339121 w 12192418"/>
              <a:gd name="connsiteY31" fmla="*/ 475719 h 5095933"/>
              <a:gd name="connsiteX32" fmla="*/ 8609776 w 12192418"/>
              <a:gd name="connsiteY32" fmla="*/ 458554 h 5095933"/>
              <a:gd name="connsiteX33" fmla="*/ 8881651 w 12192418"/>
              <a:gd name="connsiteY33" fmla="*/ 442089 h 5095933"/>
              <a:gd name="connsiteX34" fmla="*/ 9153526 w 12192418"/>
              <a:gd name="connsiteY34" fmla="*/ 421071 h 5095933"/>
              <a:gd name="connsiteX35" fmla="*/ 9429058 w 12192418"/>
              <a:gd name="connsiteY35" fmla="*/ 395849 h 5095933"/>
              <a:gd name="connsiteX36" fmla="*/ 9700933 w 12192418"/>
              <a:gd name="connsiteY36" fmla="*/ 370626 h 5095933"/>
              <a:gd name="connsiteX37" fmla="*/ 9977684 w 12192418"/>
              <a:gd name="connsiteY37" fmla="*/ 341551 h 5095933"/>
              <a:gd name="connsiteX38" fmla="*/ 10255655 w 12192418"/>
              <a:gd name="connsiteY38" fmla="*/ 309673 h 5095933"/>
              <a:gd name="connsiteX39" fmla="*/ 10529968 w 12192418"/>
              <a:gd name="connsiteY39" fmla="*/ 276043 h 5095933"/>
              <a:gd name="connsiteX40" fmla="*/ 10807939 w 12192418"/>
              <a:gd name="connsiteY40" fmla="*/ 236809 h 5095933"/>
              <a:gd name="connsiteX41" fmla="*/ 11084690 w 12192418"/>
              <a:gd name="connsiteY41" fmla="*/ 194772 h 5095933"/>
              <a:gd name="connsiteX42" fmla="*/ 11362661 w 12192418"/>
              <a:gd name="connsiteY42" fmla="*/ 153085 h 5095933"/>
              <a:gd name="connsiteX43" fmla="*/ 11639412 w 12192418"/>
              <a:gd name="connsiteY43" fmla="*/ 104392 h 5095933"/>
              <a:gd name="connsiteX44" fmla="*/ 11914945 w 12192418"/>
              <a:gd name="connsiteY44" fmla="*/ 54648 h 5095933"/>
              <a:gd name="connsiteX45" fmla="*/ 12191696 w 12192418"/>
              <a:gd name="connsiteY45" fmla="*/ 2452 h 5095933"/>
              <a:gd name="connsiteX46" fmla="*/ 12191696 w 12192418"/>
              <a:gd name="connsiteY46" fmla="*/ 2109542 h 5095933"/>
              <a:gd name="connsiteX47" fmla="*/ 12191999 w 12192418"/>
              <a:gd name="connsiteY47" fmla="*/ 2109542 h 5095933"/>
              <a:gd name="connsiteX48" fmla="*/ 12191999 w 12192418"/>
              <a:gd name="connsiteY48" fmla="*/ 2802467 h 5095933"/>
              <a:gd name="connsiteX49" fmla="*/ 12192418 w 12192418"/>
              <a:gd name="connsiteY49" fmla="*/ 2802467 h 5095933"/>
              <a:gd name="connsiteX50" fmla="*/ 12192418 w 12192418"/>
              <a:gd name="connsiteY50" fmla="*/ 5095933 h 5095933"/>
              <a:gd name="connsiteX51" fmla="*/ 1 w 12192418"/>
              <a:gd name="connsiteY51" fmla="*/ 5095933 h 5095933"/>
              <a:gd name="connsiteX52" fmla="*/ 1 w 12192418"/>
              <a:gd name="connsiteY52" fmla="*/ 4074529 h 5095933"/>
              <a:gd name="connsiteX53" fmla="*/ 0 w 12192418"/>
              <a:gd name="connsiteY53" fmla="*/ 4074529 h 5095933"/>
              <a:gd name="connsiteX54" fmla="*/ 0 w 12192418"/>
              <a:gd name="connsiteY54" fmla="*/ 2109542 h 5095933"/>
              <a:gd name="connsiteX55" fmla="*/ 1 w 12192418"/>
              <a:gd name="connsiteY55" fmla="*/ 2109542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418" h="5095933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4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7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109542"/>
                </a:lnTo>
                <a:lnTo>
                  <a:pt x="12191999" y="2109542"/>
                </a:lnTo>
                <a:lnTo>
                  <a:pt x="12191999" y="2802467"/>
                </a:lnTo>
                <a:lnTo>
                  <a:pt x="12192418" y="2802467"/>
                </a:lnTo>
                <a:lnTo>
                  <a:pt x="12192418" y="5095933"/>
                </a:lnTo>
                <a:lnTo>
                  <a:pt x="1" y="5095933"/>
                </a:lnTo>
                <a:lnTo>
                  <a:pt x="1" y="4074529"/>
                </a:lnTo>
                <a:lnTo>
                  <a:pt x="0" y="4074529"/>
                </a:lnTo>
                <a:lnTo>
                  <a:pt x="0" y="2109542"/>
                </a:lnTo>
                <a:lnTo>
                  <a:pt x="1" y="21095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B79973-2EFA-DE40-8085-0F031F1258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buClr>
                <a:schemeClr val="tx1"/>
              </a:buClr>
              <a:buFont typeface="Wingdings" pitchFamily="2" charset="2"/>
              <a:buChar char="Ø"/>
            </a:pPr>
            <a:endParaRPr lang="en-US" dirty="0"/>
          </a:p>
          <a:p>
            <a:pPr>
              <a:buClr>
                <a:schemeClr val="tx1"/>
              </a:buClr>
              <a:buFont typeface="Wingdings" pitchFamily="2" charset="2"/>
              <a:buChar char="Ø"/>
            </a:pPr>
            <a:r>
              <a:rPr lang="en-US" dirty="0"/>
              <a:t>In medical diagnosis, a disease's prediction is an important core in analyzing medical images. </a:t>
            </a:r>
          </a:p>
          <a:p>
            <a:pPr>
              <a:buClr>
                <a:schemeClr val="tx1"/>
              </a:buClr>
              <a:buFont typeface="Wingdings" pitchFamily="2" charset="2"/>
              <a:buChar char="Ø"/>
            </a:pPr>
            <a:r>
              <a:rPr lang="en-US" dirty="0"/>
              <a:t>The unwanted cell growth in any part of the organ is known as a tumor. The tumor may be benign or malignant. </a:t>
            </a:r>
          </a:p>
          <a:p>
            <a:pPr>
              <a:buClr>
                <a:schemeClr val="tx1"/>
              </a:buClr>
              <a:buFont typeface="Wingdings" pitchFamily="2" charset="2"/>
              <a:buChar char="Ø"/>
            </a:pPr>
            <a:r>
              <a:rPr lang="en-US" dirty="0"/>
              <a:t>A malignant tumor is the most dangerous tissue. So, the early diagnosis of the disease helps to prevent cancer.</a:t>
            </a:r>
          </a:p>
          <a:p>
            <a:pPr>
              <a:buClr>
                <a:schemeClr val="tx1"/>
              </a:buClr>
              <a:buFont typeface="Wingdings" pitchFamily="2" charset="2"/>
              <a:buChar char="Ø"/>
            </a:pPr>
            <a:r>
              <a:rPr lang="en-US" dirty="0"/>
              <a:t>In women, breast cancer is treated as the most significant issue. There are various researchers studied the prediction of breast cancer.</a:t>
            </a:r>
          </a:p>
          <a:p>
            <a:pPr>
              <a:buClr>
                <a:schemeClr val="tx1"/>
              </a:buClr>
              <a:buFont typeface="Wingdings" pitchFamily="2" charset="2"/>
              <a:buChar char="Ø"/>
            </a:pPr>
            <a:r>
              <a:rPr lang="en-US" dirty="0"/>
              <a:t>We are going to compare different models such as Random Forest, Gradient Boosting Machine (GBM), Light Gradient Boosting Machine (</a:t>
            </a:r>
            <a:r>
              <a:rPr lang="en-US" dirty="0" err="1"/>
              <a:t>lightGBM</a:t>
            </a:r>
            <a:r>
              <a:rPr lang="en-US" dirty="0"/>
              <a:t>) and </a:t>
            </a:r>
            <a:r>
              <a:rPr lang="en-US" dirty="0" err="1"/>
              <a:t>XGBoost</a:t>
            </a:r>
            <a:r>
              <a:rPr lang="en-US" dirty="0"/>
              <a:t> through PCA analysis and then after comparing these models using cross-validation decide the best model.</a:t>
            </a:r>
          </a:p>
          <a:p>
            <a:pPr>
              <a:buClr>
                <a:schemeClr val="tx1"/>
              </a:buClr>
              <a:buFont typeface="Wingdings" pitchFamily="2" charset="2"/>
              <a:buChar char="Ø"/>
            </a:pPr>
            <a:endParaRPr lang="en-US" dirty="0"/>
          </a:p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15240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55CDF1-5253-B83A-48AF-49B578E32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1" y="629266"/>
            <a:ext cx="4166510" cy="162232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600">
                <a:solidFill>
                  <a:srgbClr val="EBEBEB"/>
                </a:solidFill>
              </a:rPr>
              <a:t>Confusion Matrix of XGBOOST</a:t>
            </a:r>
          </a:p>
        </p:txBody>
      </p:sp>
      <p:sp>
        <p:nvSpPr>
          <p:cNvPr id="12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70151CB7-E7DE-4917-B831-01DF9CE01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270819" y="-63600"/>
            <a:ext cx="6858001" cy="6985200"/>
          </a:xfrm>
          <a:custGeom>
            <a:avLst/>
            <a:gdLst>
              <a:gd name="connsiteX0" fmla="*/ 6858001 w 6858001"/>
              <a:gd name="connsiteY0" fmla="*/ 1177 h 6985200"/>
              <a:gd name="connsiteX1" fmla="*/ 6858001 w 6858001"/>
              <a:gd name="connsiteY1" fmla="*/ 1344715 h 6985200"/>
              <a:gd name="connsiteX2" fmla="*/ 6858000 w 6858001"/>
              <a:gd name="connsiteY2" fmla="*/ 1344715 h 6985200"/>
              <a:gd name="connsiteX3" fmla="*/ 6858000 w 6858001"/>
              <a:gd name="connsiteY3" fmla="*/ 6985200 h 6985200"/>
              <a:gd name="connsiteX4" fmla="*/ 0 w 6858001"/>
              <a:gd name="connsiteY4" fmla="*/ 6985199 h 6985200"/>
              <a:gd name="connsiteX5" fmla="*/ 0 w 6858001"/>
              <a:gd name="connsiteY5" fmla="*/ 886772 h 6985200"/>
              <a:gd name="connsiteX6" fmla="*/ 1 w 6858001"/>
              <a:gd name="connsiteY6" fmla="*/ 886772 h 6985200"/>
              <a:gd name="connsiteX7" fmla="*/ 1 w 6858001"/>
              <a:gd name="connsiteY7" fmla="*/ 0 h 6985200"/>
              <a:gd name="connsiteX8" fmla="*/ 40463 w 6858001"/>
              <a:gd name="connsiteY8" fmla="*/ 5883 h 6985200"/>
              <a:gd name="connsiteX9" fmla="*/ 159107 w 6858001"/>
              <a:gd name="connsiteY9" fmla="*/ 23196 h 6985200"/>
              <a:gd name="connsiteX10" fmla="*/ 245518 w 6858001"/>
              <a:gd name="connsiteY10" fmla="*/ 35299 h 6985200"/>
              <a:gd name="connsiteX11" fmla="*/ 348388 w 6858001"/>
              <a:gd name="connsiteY11" fmla="*/ 48073 h 6985200"/>
              <a:gd name="connsiteX12" fmla="*/ 470460 w 6858001"/>
              <a:gd name="connsiteY12" fmla="*/ 63369 h 6985200"/>
              <a:gd name="connsiteX13" fmla="*/ 605563 w 6858001"/>
              <a:gd name="connsiteY13" fmla="*/ 79506 h 6985200"/>
              <a:gd name="connsiteX14" fmla="*/ 757810 w 6858001"/>
              <a:gd name="connsiteY14" fmla="*/ 96483 h 6985200"/>
              <a:gd name="connsiteX15" fmla="*/ 923774 w 6858001"/>
              <a:gd name="connsiteY15" fmla="*/ 114469 h 6985200"/>
              <a:gd name="connsiteX16" fmla="*/ 1104139 w 6858001"/>
              <a:gd name="connsiteY16" fmla="*/ 132454 h 6985200"/>
              <a:gd name="connsiteX17" fmla="*/ 1296163 w 6858001"/>
              <a:gd name="connsiteY17" fmla="*/ 150776 h 6985200"/>
              <a:gd name="connsiteX18" fmla="*/ 1503275 w 6858001"/>
              <a:gd name="connsiteY18" fmla="*/ 167753 h 6985200"/>
              <a:gd name="connsiteX19" fmla="*/ 1719988 w 6858001"/>
              <a:gd name="connsiteY19" fmla="*/ 184058 h 6985200"/>
              <a:gd name="connsiteX20" fmla="*/ 1949045 w 6858001"/>
              <a:gd name="connsiteY20" fmla="*/ 198849 h 6985200"/>
              <a:gd name="connsiteX21" fmla="*/ 2187703 w 6858001"/>
              <a:gd name="connsiteY21" fmla="*/ 212969 h 6985200"/>
              <a:gd name="connsiteX22" fmla="*/ 2436649 w 6858001"/>
              <a:gd name="connsiteY22" fmla="*/ 226248 h 6985200"/>
              <a:gd name="connsiteX23" fmla="*/ 2564208 w 6858001"/>
              <a:gd name="connsiteY23" fmla="*/ 230955 h 6985200"/>
              <a:gd name="connsiteX24" fmla="*/ 2694509 w 6858001"/>
              <a:gd name="connsiteY24" fmla="*/ 236165 h 6985200"/>
              <a:gd name="connsiteX25" fmla="*/ 2826869 w 6858001"/>
              <a:gd name="connsiteY25" fmla="*/ 241040 h 6985200"/>
              <a:gd name="connsiteX26" fmla="*/ 2959914 w 6858001"/>
              <a:gd name="connsiteY26" fmla="*/ 244234 h 6985200"/>
              <a:gd name="connsiteX27" fmla="*/ 3095702 w 6858001"/>
              <a:gd name="connsiteY27" fmla="*/ 247091 h 6985200"/>
              <a:gd name="connsiteX28" fmla="*/ 3232862 w 6858001"/>
              <a:gd name="connsiteY28" fmla="*/ 250117 h 6985200"/>
              <a:gd name="connsiteX29" fmla="*/ 3372766 w 6858001"/>
              <a:gd name="connsiteY29" fmla="*/ 252134 h 6985200"/>
              <a:gd name="connsiteX30" fmla="*/ 3514040 w 6858001"/>
              <a:gd name="connsiteY30" fmla="*/ 252134 h 6985200"/>
              <a:gd name="connsiteX31" fmla="*/ 3656686 w 6858001"/>
              <a:gd name="connsiteY31" fmla="*/ 253142 h 6985200"/>
              <a:gd name="connsiteX32" fmla="*/ 3800705 w 6858001"/>
              <a:gd name="connsiteY32" fmla="*/ 252134 h 6985200"/>
              <a:gd name="connsiteX33" fmla="*/ 3946780 w 6858001"/>
              <a:gd name="connsiteY33" fmla="*/ 250117 h 6985200"/>
              <a:gd name="connsiteX34" fmla="*/ 4092856 w 6858001"/>
              <a:gd name="connsiteY34" fmla="*/ 248268 h 6985200"/>
              <a:gd name="connsiteX35" fmla="*/ 4240988 w 6858001"/>
              <a:gd name="connsiteY35" fmla="*/ 244234 h 6985200"/>
              <a:gd name="connsiteX36" fmla="*/ 4390492 w 6858001"/>
              <a:gd name="connsiteY36" fmla="*/ 240032 h 6985200"/>
              <a:gd name="connsiteX37" fmla="*/ 4539997 w 6858001"/>
              <a:gd name="connsiteY37" fmla="*/ 235157 h 6985200"/>
              <a:gd name="connsiteX38" fmla="*/ 4690873 w 6858001"/>
              <a:gd name="connsiteY38" fmla="*/ 228266 h 6985200"/>
              <a:gd name="connsiteX39" fmla="*/ 4843120 w 6858001"/>
              <a:gd name="connsiteY39" fmla="*/ 220029 h 6985200"/>
              <a:gd name="connsiteX40" fmla="*/ 4996054 w 6858001"/>
              <a:gd name="connsiteY40" fmla="*/ 212129 h 6985200"/>
              <a:gd name="connsiteX41" fmla="*/ 5148987 w 6858001"/>
              <a:gd name="connsiteY41" fmla="*/ 202044 h 6985200"/>
              <a:gd name="connsiteX42" fmla="*/ 5303978 w 6858001"/>
              <a:gd name="connsiteY42" fmla="*/ 189941 h 6985200"/>
              <a:gd name="connsiteX43" fmla="*/ 5456911 w 6858001"/>
              <a:gd name="connsiteY43" fmla="*/ 177839 h 6985200"/>
              <a:gd name="connsiteX44" fmla="*/ 5612588 w 6858001"/>
              <a:gd name="connsiteY44" fmla="*/ 163887 h 6985200"/>
              <a:gd name="connsiteX45" fmla="*/ 5768950 w 6858001"/>
              <a:gd name="connsiteY45" fmla="*/ 148591 h 6985200"/>
              <a:gd name="connsiteX46" fmla="*/ 5923255 w 6858001"/>
              <a:gd name="connsiteY46" fmla="*/ 132455 h 6985200"/>
              <a:gd name="connsiteX47" fmla="*/ 6079618 w 6858001"/>
              <a:gd name="connsiteY47" fmla="*/ 113629 h 6985200"/>
              <a:gd name="connsiteX48" fmla="*/ 6235294 w 6858001"/>
              <a:gd name="connsiteY48" fmla="*/ 93458 h 6985200"/>
              <a:gd name="connsiteX49" fmla="*/ 6391657 w 6858001"/>
              <a:gd name="connsiteY49" fmla="*/ 73455 h 6985200"/>
              <a:gd name="connsiteX50" fmla="*/ 6547333 w 6858001"/>
              <a:gd name="connsiteY50" fmla="*/ 50091 h 6985200"/>
              <a:gd name="connsiteX51" fmla="*/ 6702324 w 6858001"/>
              <a:gd name="connsiteY51" fmla="*/ 26222 h 698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6985200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6985200"/>
                </a:lnTo>
                <a:lnTo>
                  <a:pt x="0" y="6985199"/>
                </a:lnTo>
                <a:lnTo>
                  <a:pt x="0" y="886772"/>
                </a:lnTo>
                <a:lnTo>
                  <a:pt x="1" y="886772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BB420D-F34F-5DEB-1EEB-C399B9D7A1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3992" y="704054"/>
            <a:ext cx="5449889" cy="5449889"/>
          </a:xfrm>
          <a:prstGeom prst="rect">
            <a:avLst/>
          </a:prstGeom>
          <a:effectLst/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A9275E-0BD3-0530-CC4F-B34727AB54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4166509" cy="3785419"/>
          </a:xfrm>
        </p:spPr>
        <p:txBody>
          <a:bodyPr>
            <a:normAutofit fontScale="85000" lnSpcReduction="20000"/>
          </a:bodyPr>
          <a:lstStyle/>
          <a:p>
            <a:r>
              <a:rPr lang="en-US" dirty="0">
                <a:solidFill>
                  <a:srgbClr val="EBEBEB"/>
                </a:solidFill>
                <a:effectLst/>
                <a:latin typeface="Calibri" panose="020F0502020204030204" pitchFamily="34" charset="0"/>
                <a:cs typeface="Times New Roman" panose="02020603050405020304" pitchFamily="18" charset="0"/>
              </a:rPr>
              <a:t>The Area under cure (AUC) of </a:t>
            </a:r>
            <a:r>
              <a:rPr lang="en-US" dirty="0" err="1">
                <a:solidFill>
                  <a:srgbClr val="EBEBEB"/>
                </a:solidFill>
                <a:effectLst/>
                <a:latin typeface="Calibri" panose="020F0502020204030204" pitchFamily="34" charset="0"/>
                <a:cs typeface="Times New Roman" panose="02020603050405020304" pitchFamily="18" charset="0"/>
              </a:rPr>
              <a:t>eXtreme</a:t>
            </a:r>
            <a:r>
              <a:rPr lang="en-US" dirty="0">
                <a:solidFill>
                  <a:srgbClr val="EBEBEB"/>
                </a:solidFill>
                <a:effectLst/>
                <a:latin typeface="Calibri" panose="020F0502020204030204" pitchFamily="34" charset="0"/>
                <a:cs typeface="Times New Roman" panose="02020603050405020304" pitchFamily="18" charset="0"/>
              </a:rPr>
              <a:t> Gradient Boost (</a:t>
            </a:r>
            <a:r>
              <a:rPr lang="en-US" dirty="0" err="1">
                <a:solidFill>
                  <a:srgbClr val="EBEBEB"/>
                </a:solidFill>
                <a:effectLst/>
                <a:latin typeface="Calibri" panose="020F0502020204030204" pitchFamily="34" charset="0"/>
                <a:cs typeface="Times New Roman" panose="02020603050405020304" pitchFamily="18" charset="0"/>
              </a:rPr>
              <a:t>XGBoost</a:t>
            </a:r>
            <a:r>
              <a:rPr lang="en-US" dirty="0">
                <a:solidFill>
                  <a:srgbClr val="EBEBEB"/>
                </a:solidFill>
                <a:effectLst/>
                <a:latin typeface="Calibri" panose="020F0502020204030204" pitchFamily="34" charset="0"/>
                <a:cs typeface="Times New Roman" panose="02020603050405020304" pitchFamily="18" charset="0"/>
              </a:rPr>
              <a:t>) is 0.950.</a:t>
            </a:r>
          </a:p>
          <a:p>
            <a:pPr marR="0"/>
            <a:r>
              <a:rPr lang="en-US" sz="2100" dirty="0" err="1">
                <a:solidFill>
                  <a:srgbClr val="EBEBEB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XGBoost</a:t>
            </a:r>
            <a:r>
              <a:rPr lang="en-US" sz="2100" dirty="0">
                <a:solidFill>
                  <a:srgbClr val="EBEBEB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is an implementation of Gradient Boosted decision trees. </a:t>
            </a:r>
          </a:p>
          <a:p>
            <a:pPr marR="0"/>
            <a:r>
              <a:rPr lang="en-US" sz="2100" dirty="0">
                <a:solidFill>
                  <a:srgbClr val="EBEBEB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Weights play an important role in </a:t>
            </a:r>
            <a:r>
              <a:rPr lang="en-US" sz="2100" dirty="0" err="1">
                <a:solidFill>
                  <a:srgbClr val="EBEBEB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XGBoost</a:t>
            </a:r>
            <a:r>
              <a:rPr lang="en-US" sz="2100" dirty="0">
                <a:solidFill>
                  <a:srgbClr val="EBEBEB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R="0"/>
            <a:r>
              <a:rPr lang="en-US" sz="2100" dirty="0">
                <a:solidFill>
                  <a:srgbClr val="EBEBEB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Weights are assigned to all the independent variables which are then fed into the decision</a:t>
            </a:r>
          </a:p>
          <a:p>
            <a:pPr marR="0"/>
            <a:r>
              <a:rPr lang="en-US" sz="2100" dirty="0">
                <a:solidFill>
                  <a:srgbClr val="EBEBEB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Tree which predicts results.</a:t>
            </a:r>
          </a:p>
          <a:p>
            <a:r>
              <a:rPr lang="en-US" sz="2100" dirty="0">
                <a:solidFill>
                  <a:srgbClr val="EBEBEB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It can work on regression, classification, ranking, and user-defined prediction problems.</a:t>
            </a:r>
          </a:p>
          <a:p>
            <a:pPr marL="0" indent="0">
              <a:buNone/>
            </a:pPr>
            <a:endParaRPr lang="en-US" dirty="0">
              <a:solidFill>
                <a:srgbClr val="EBEBEB"/>
              </a:solidFill>
              <a:effectLst/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>
              <a:solidFill>
                <a:srgbClr val="EBEBE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19801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54B911-15F4-8A24-9B43-CE35688211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C6860E-0255-7E7E-E9EE-3485A33C51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>
                <a:effectLst/>
                <a:latin typeface="Calibri" panose="020F0502020204030204" pitchFamily="34" charset="0"/>
                <a:cs typeface="Times New Roman" panose="02020603050405020304" pitchFamily="18" charset="0"/>
              </a:rPr>
              <a:t>After performing exploratory analysis we found that few features provide a higher predictive value for the diagnosis, according to the feature analysis. </a:t>
            </a:r>
          </a:p>
          <a:p>
            <a:r>
              <a:rPr lang="en-US" sz="1800" dirty="0">
                <a:effectLst/>
                <a:latin typeface="Calibri" panose="020F0502020204030204" pitchFamily="34" charset="0"/>
                <a:cs typeface="Times New Roman" panose="02020603050405020304" pitchFamily="18" charset="0"/>
              </a:rPr>
              <a:t>The PCA analysis supported the observations by demonstrating that the same features have greater dimensions or are aligned to the major principal component in the PCA plan.</a:t>
            </a:r>
          </a:p>
          <a:p>
            <a:r>
              <a:rPr lang="en-US" sz="1800" dirty="0">
                <a:effectLst/>
                <a:latin typeface="Calibri" panose="020F0502020204030204" pitchFamily="34" charset="0"/>
                <a:cs typeface="Times New Roman" panose="02020603050405020304" pitchFamily="18" charset="0"/>
              </a:rPr>
              <a:t>Concave describes these traits- worst </a:t>
            </a:r>
            <a:r>
              <a:rPr lang="en-US" sz="1800" dirty="0" err="1">
                <a:effectLst/>
                <a:latin typeface="Calibri" panose="020F0502020204030204" pitchFamily="34" charset="0"/>
                <a:cs typeface="Times New Roman" panose="02020603050405020304" pitchFamily="18" charset="0"/>
              </a:rPr>
              <a:t>ponts</a:t>
            </a:r>
            <a:r>
              <a:rPr lang="en-US" sz="1800" dirty="0">
                <a:effectLst/>
                <a:latin typeface="Calibri" panose="020F0502020204030204" pitchFamily="34" charset="0"/>
                <a:cs typeface="Times New Roman" panose="02020603050405020304" pitchFamily="18" charset="0"/>
              </a:rPr>
              <a:t>, worst concavity mean, worst concavity, worst perimeter, and worst area.</a:t>
            </a:r>
          </a:p>
          <a:p>
            <a:r>
              <a:rPr lang="en-US" sz="1800" dirty="0">
                <a:effectLst/>
                <a:latin typeface="Calibri" panose="020F0502020204030204" pitchFamily="34" charset="0"/>
                <a:cs typeface="Times New Roman" panose="02020603050405020304" pitchFamily="18" charset="0"/>
              </a:rPr>
              <a:t>Based on the four models we used—Random Forest, Gradient Boosting Machine (GBM), Light Gradient Boosting Machine (</a:t>
            </a:r>
            <a:r>
              <a:rPr lang="en-US" sz="1800" dirty="0" err="1">
                <a:effectLst/>
                <a:latin typeface="Calibri" panose="020F0502020204030204" pitchFamily="34" charset="0"/>
                <a:cs typeface="Times New Roman" panose="02020603050405020304" pitchFamily="18" charset="0"/>
              </a:rPr>
              <a:t>lightGBM</a:t>
            </a:r>
            <a:r>
              <a:rPr lang="en-US" sz="1800" dirty="0">
                <a:effectLst/>
                <a:latin typeface="Calibri" panose="020F0502020204030204" pitchFamily="34" charset="0"/>
                <a:cs typeface="Times New Roman" panose="02020603050405020304" pitchFamily="18" charset="0"/>
              </a:rPr>
              <a:t>), and </a:t>
            </a:r>
            <a:r>
              <a:rPr lang="en-US" sz="1800" dirty="0" err="1">
                <a:effectLst/>
                <a:latin typeface="Calibri" panose="020F0502020204030204" pitchFamily="34" charset="0"/>
                <a:cs typeface="Times New Roman" panose="02020603050405020304" pitchFamily="18" charset="0"/>
              </a:rPr>
              <a:t>XGBoost</a:t>
            </a:r>
            <a:r>
              <a:rPr lang="en-US" sz="1800" dirty="0">
                <a:effectLst/>
                <a:latin typeface="Calibri" panose="020F0502020204030204" pitchFamily="34" charset="0"/>
                <a:cs typeface="Times New Roman" panose="02020603050405020304" pitchFamily="18" charset="0"/>
              </a:rPr>
              <a:t>—we were able to accurately forecast the malignant and benign tumors. </a:t>
            </a:r>
          </a:p>
          <a:p>
            <a:r>
              <a:rPr lang="en-US" sz="1800" dirty="0">
                <a:effectLst/>
                <a:latin typeface="Calibri" panose="020F0502020204030204" pitchFamily="34" charset="0"/>
                <a:cs typeface="Times New Roman" panose="02020603050405020304" pitchFamily="18" charset="0"/>
              </a:rPr>
              <a:t>Cross-validation was also used to determine the optimal model for the GBM, </a:t>
            </a:r>
            <a:r>
              <a:rPr lang="en-US" sz="1800" dirty="0" err="1">
                <a:effectLst/>
                <a:latin typeface="Calibri" panose="020F0502020204030204" pitchFamily="34" charset="0"/>
                <a:cs typeface="Times New Roman" panose="02020603050405020304" pitchFamily="18" charset="0"/>
              </a:rPr>
              <a:t>lightGBM</a:t>
            </a:r>
            <a:r>
              <a:rPr lang="en-US" sz="1800" dirty="0">
                <a:effectLst/>
                <a:latin typeface="Calibri" panose="020F0502020204030204" pitchFamily="34" charset="0"/>
                <a:cs typeface="Times New Roman" panose="02020603050405020304" pitchFamily="18" charset="0"/>
              </a:rPr>
              <a:t>, and </a:t>
            </a:r>
            <a:r>
              <a:rPr lang="en-US" sz="1800" dirty="0" err="1">
                <a:effectLst/>
                <a:latin typeface="Calibri" panose="020F0502020204030204" pitchFamily="34" charset="0"/>
                <a:cs typeface="Times New Roman" panose="02020603050405020304" pitchFamily="18" charset="0"/>
              </a:rPr>
              <a:t>XGBoost</a:t>
            </a:r>
            <a:r>
              <a:rPr lang="en-US" sz="1800" dirty="0">
                <a:effectLst/>
                <a:latin typeface="Calibri" panose="020F0502020204030204" pitchFamily="34" charset="0"/>
                <a:cs typeface="Times New Roman" panose="02020603050405020304" pitchFamily="18" charset="0"/>
              </a:rPr>
              <a:t> models.</a:t>
            </a:r>
          </a:p>
          <a:p>
            <a:r>
              <a:rPr lang="en-US" sz="1800" dirty="0">
                <a:effectLst/>
                <a:latin typeface="Calibri" panose="020F0502020204030204" pitchFamily="34" charset="0"/>
                <a:cs typeface="Times New Roman" panose="02020603050405020304" pitchFamily="18" charset="0"/>
              </a:rPr>
              <a:t>Using the GBM model, posed the best prediction model.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08714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1B28F63-CF00-448F-B141-FE33C33B1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AE609E2-8522-44E4-9077-980E5BCF3E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4FA533C5-33E3-4611-AF9F-72811D8B26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949AD42-25FD-4C3D-9EEE-B7FEC58099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AC7D913-60B7-4603-881B-831DA5D3A9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87F0FDC4-AD8C-47D9-9131-623C98ADB0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C28D0172-F2E0-4763-9C35-F022664959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5"/>
            <a:ext cx="12191695" cy="47307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16">
            <a:extLst>
              <a:ext uri="{FF2B5EF4-FFF2-40B4-BE49-F238E27FC236}">
                <a16:creationId xmlns:a16="http://schemas.microsoft.com/office/drawing/2014/main" id="{9F2851FB-E841-4509-8A6D-A416376EA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3753695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DF6FB2B2-CE21-407F-B22E-302DADC2C3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55533"/>
            <a:ext cx="12192000" cy="2802467"/>
          </a:xfrm>
          <a:custGeom>
            <a:avLst/>
            <a:gdLst>
              <a:gd name="connsiteX0" fmla="*/ 1 w 12192000"/>
              <a:gd name="connsiteY0" fmla="*/ 0 h 2802467"/>
              <a:gd name="connsiteX1" fmla="*/ 71932 w 12192000"/>
              <a:gd name="connsiteY1" fmla="*/ 12261 h 2802467"/>
              <a:gd name="connsiteX2" fmla="*/ 282848 w 12192000"/>
              <a:gd name="connsiteY2" fmla="*/ 48342 h 2802467"/>
              <a:gd name="connsiteX3" fmla="*/ 436464 w 12192000"/>
              <a:gd name="connsiteY3" fmla="*/ 73565 h 2802467"/>
              <a:gd name="connsiteX4" fmla="*/ 619339 w 12192000"/>
              <a:gd name="connsiteY4" fmla="*/ 100188 h 2802467"/>
              <a:gd name="connsiteX5" fmla="*/ 836351 w 12192000"/>
              <a:gd name="connsiteY5" fmla="*/ 132066 h 2802467"/>
              <a:gd name="connsiteX6" fmla="*/ 1076528 w 12192000"/>
              <a:gd name="connsiteY6" fmla="*/ 165696 h 2802467"/>
              <a:gd name="connsiteX7" fmla="*/ 1347183 w 12192000"/>
              <a:gd name="connsiteY7" fmla="*/ 201077 h 2802467"/>
              <a:gd name="connsiteX8" fmla="*/ 1642223 w 12192000"/>
              <a:gd name="connsiteY8" fmla="*/ 238560 h 2802467"/>
              <a:gd name="connsiteX9" fmla="*/ 1962864 w 12192000"/>
              <a:gd name="connsiteY9" fmla="*/ 276043 h 2802467"/>
              <a:gd name="connsiteX10" fmla="*/ 2304232 w 12192000"/>
              <a:gd name="connsiteY10" fmla="*/ 314226 h 2802467"/>
              <a:gd name="connsiteX11" fmla="*/ 2672421 w 12192000"/>
              <a:gd name="connsiteY11" fmla="*/ 349608 h 2802467"/>
              <a:gd name="connsiteX12" fmla="*/ 3057678 w 12192000"/>
              <a:gd name="connsiteY12" fmla="*/ 383587 h 2802467"/>
              <a:gd name="connsiteX13" fmla="*/ 3464881 w 12192000"/>
              <a:gd name="connsiteY13" fmla="*/ 414415 h 2802467"/>
              <a:gd name="connsiteX14" fmla="*/ 3889152 w 12192000"/>
              <a:gd name="connsiteY14" fmla="*/ 443840 h 2802467"/>
              <a:gd name="connsiteX15" fmla="*/ 4331710 w 12192000"/>
              <a:gd name="connsiteY15" fmla="*/ 471515 h 2802467"/>
              <a:gd name="connsiteX16" fmla="*/ 4558476 w 12192000"/>
              <a:gd name="connsiteY16" fmla="*/ 481323 h 2802467"/>
              <a:gd name="connsiteX17" fmla="*/ 4790118 w 12192000"/>
              <a:gd name="connsiteY17" fmla="*/ 492183 h 2802467"/>
              <a:gd name="connsiteX18" fmla="*/ 5025418 w 12192000"/>
              <a:gd name="connsiteY18" fmla="*/ 502342 h 2802467"/>
              <a:gd name="connsiteX19" fmla="*/ 5261937 w 12192000"/>
              <a:gd name="connsiteY19" fmla="*/ 508998 h 2802467"/>
              <a:gd name="connsiteX20" fmla="*/ 5503332 w 12192000"/>
              <a:gd name="connsiteY20" fmla="*/ 514953 h 2802467"/>
              <a:gd name="connsiteX21" fmla="*/ 5747166 w 12192000"/>
              <a:gd name="connsiteY21" fmla="*/ 521259 h 2802467"/>
              <a:gd name="connsiteX22" fmla="*/ 5995877 w 12192000"/>
              <a:gd name="connsiteY22" fmla="*/ 525462 h 2802467"/>
              <a:gd name="connsiteX23" fmla="*/ 6247026 w 12192000"/>
              <a:gd name="connsiteY23" fmla="*/ 525462 h 2802467"/>
              <a:gd name="connsiteX24" fmla="*/ 6500613 w 12192000"/>
              <a:gd name="connsiteY24" fmla="*/ 527564 h 2802467"/>
              <a:gd name="connsiteX25" fmla="*/ 6756639 w 12192000"/>
              <a:gd name="connsiteY25" fmla="*/ 525462 h 2802467"/>
              <a:gd name="connsiteX26" fmla="*/ 7016322 w 12192000"/>
              <a:gd name="connsiteY26" fmla="*/ 521259 h 2802467"/>
              <a:gd name="connsiteX27" fmla="*/ 7276005 w 12192000"/>
              <a:gd name="connsiteY27" fmla="*/ 517405 h 2802467"/>
              <a:gd name="connsiteX28" fmla="*/ 7539345 w 12192000"/>
              <a:gd name="connsiteY28" fmla="*/ 508998 h 2802467"/>
              <a:gd name="connsiteX29" fmla="*/ 7805124 w 12192000"/>
              <a:gd name="connsiteY29" fmla="*/ 500240 h 2802467"/>
              <a:gd name="connsiteX30" fmla="*/ 8070903 w 12192000"/>
              <a:gd name="connsiteY30" fmla="*/ 490081 h 2802467"/>
              <a:gd name="connsiteX31" fmla="*/ 8339121 w 12192000"/>
              <a:gd name="connsiteY31" fmla="*/ 475719 h 2802467"/>
              <a:gd name="connsiteX32" fmla="*/ 8609776 w 12192000"/>
              <a:gd name="connsiteY32" fmla="*/ 458553 h 2802467"/>
              <a:gd name="connsiteX33" fmla="*/ 8881651 w 12192000"/>
              <a:gd name="connsiteY33" fmla="*/ 442089 h 2802467"/>
              <a:gd name="connsiteX34" fmla="*/ 9153526 w 12192000"/>
              <a:gd name="connsiteY34" fmla="*/ 421070 h 2802467"/>
              <a:gd name="connsiteX35" fmla="*/ 9429058 w 12192000"/>
              <a:gd name="connsiteY35" fmla="*/ 395848 h 2802467"/>
              <a:gd name="connsiteX36" fmla="*/ 9700933 w 12192000"/>
              <a:gd name="connsiteY36" fmla="*/ 370626 h 2802467"/>
              <a:gd name="connsiteX37" fmla="*/ 9977684 w 12192000"/>
              <a:gd name="connsiteY37" fmla="*/ 341550 h 2802467"/>
              <a:gd name="connsiteX38" fmla="*/ 10255655 w 12192000"/>
              <a:gd name="connsiteY38" fmla="*/ 309672 h 2802467"/>
              <a:gd name="connsiteX39" fmla="*/ 10529968 w 12192000"/>
              <a:gd name="connsiteY39" fmla="*/ 276043 h 2802467"/>
              <a:gd name="connsiteX40" fmla="*/ 10807939 w 12192000"/>
              <a:gd name="connsiteY40" fmla="*/ 236808 h 2802467"/>
              <a:gd name="connsiteX41" fmla="*/ 11084690 w 12192000"/>
              <a:gd name="connsiteY41" fmla="*/ 194771 h 2802467"/>
              <a:gd name="connsiteX42" fmla="*/ 11362661 w 12192000"/>
              <a:gd name="connsiteY42" fmla="*/ 153085 h 2802467"/>
              <a:gd name="connsiteX43" fmla="*/ 11639412 w 12192000"/>
              <a:gd name="connsiteY43" fmla="*/ 104392 h 2802467"/>
              <a:gd name="connsiteX44" fmla="*/ 11914945 w 12192000"/>
              <a:gd name="connsiteY44" fmla="*/ 54648 h 2802467"/>
              <a:gd name="connsiteX45" fmla="*/ 12191696 w 12192000"/>
              <a:gd name="connsiteY45" fmla="*/ 2452 h 2802467"/>
              <a:gd name="connsiteX46" fmla="*/ 12191696 w 12192000"/>
              <a:gd name="connsiteY46" fmla="*/ 2236410 h 2802467"/>
              <a:gd name="connsiteX47" fmla="*/ 12192000 w 12192000"/>
              <a:gd name="connsiteY47" fmla="*/ 2236410 h 2802467"/>
              <a:gd name="connsiteX48" fmla="*/ 12192000 w 12192000"/>
              <a:gd name="connsiteY48" fmla="*/ 2802467 h 2802467"/>
              <a:gd name="connsiteX49" fmla="*/ 12191696 w 12192000"/>
              <a:gd name="connsiteY49" fmla="*/ 2802467 h 2802467"/>
              <a:gd name="connsiteX50" fmla="*/ 0 w 12192000"/>
              <a:gd name="connsiteY50" fmla="*/ 2802467 h 2802467"/>
              <a:gd name="connsiteX51" fmla="*/ 0 w 12192000"/>
              <a:gd name="connsiteY51" fmla="*/ 2236410 h 2802467"/>
              <a:gd name="connsiteX52" fmla="*/ 1 w 12192000"/>
              <a:gd name="connsiteY52" fmla="*/ 2236410 h 2802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2192000" h="2802467">
                <a:moveTo>
                  <a:pt x="1" y="0"/>
                </a:moveTo>
                <a:lnTo>
                  <a:pt x="71932" y="12261"/>
                </a:lnTo>
                <a:lnTo>
                  <a:pt x="282848" y="48342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3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6"/>
                </a:lnTo>
                <a:lnTo>
                  <a:pt x="2672421" y="349608"/>
                </a:lnTo>
                <a:lnTo>
                  <a:pt x="3057678" y="383587"/>
                </a:lnTo>
                <a:lnTo>
                  <a:pt x="3464881" y="414415"/>
                </a:lnTo>
                <a:lnTo>
                  <a:pt x="3889152" y="443840"/>
                </a:lnTo>
                <a:lnTo>
                  <a:pt x="4331710" y="471515"/>
                </a:lnTo>
                <a:lnTo>
                  <a:pt x="4558476" y="481323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6" y="521259"/>
                </a:lnTo>
                <a:lnTo>
                  <a:pt x="5995877" y="525462"/>
                </a:lnTo>
                <a:lnTo>
                  <a:pt x="6247026" y="525462"/>
                </a:lnTo>
                <a:lnTo>
                  <a:pt x="6500613" y="527564"/>
                </a:lnTo>
                <a:lnTo>
                  <a:pt x="6756639" y="525462"/>
                </a:lnTo>
                <a:lnTo>
                  <a:pt x="7016322" y="521259"/>
                </a:lnTo>
                <a:lnTo>
                  <a:pt x="7276005" y="517405"/>
                </a:lnTo>
                <a:lnTo>
                  <a:pt x="7539345" y="508998"/>
                </a:lnTo>
                <a:lnTo>
                  <a:pt x="7805124" y="500240"/>
                </a:lnTo>
                <a:lnTo>
                  <a:pt x="8070903" y="490081"/>
                </a:lnTo>
                <a:lnTo>
                  <a:pt x="8339121" y="475719"/>
                </a:lnTo>
                <a:lnTo>
                  <a:pt x="8609776" y="458553"/>
                </a:lnTo>
                <a:lnTo>
                  <a:pt x="8881651" y="442089"/>
                </a:lnTo>
                <a:lnTo>
                  <a:pt x="9153526" y="421070"/>
                </a:lnTo>
                <a:lnTo>
                  <a:pt x="9429058" y="395848"/>
                </a:lnTo>
                <a:lnTo>
                  <a:pt x="9700933" y="370626"/>
                </a:lnTo>
                <a:lnTo>
                  <a:pt x="9977684" y="341550"/>
                </a:lnTo>
                <a:lnTo>
                  <a:pt x="10255655" y="309672"/>
                </a:lnTo>
                <a:lnTo>
                  <a:pt x="10529968" y="276043"/>
                </a:lnTo>
                <a:lnTo>
                  <a:pt x="10807939" y="236808"/>
                </a:lnTo>
                <a:lnTo>
                  <a:pt x="11084690" y="194771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236410"/>
                </a:lnTo>
                <a:lnTo>
                  <a:pt x="12192000" y="2236410"/>
                </a:lnTo>
                <a:lnTo>
                  <a:pt x="12192000" y="2802467"/>
                </a:lnTo>
                <a:lnTo>
                  <a:pt x="12191696" y="2802467"/>
                </a:lnTo>
                <a:lnTo>
                  <a:pt x="0" y="2802467"/>
                </a:lnTo>
                <a:lnTo>
                  <a:pt x="0" y="2236410"/>
                </a:lnTo>
                <a:lnTo>
                  <a:pt x="1" y="223641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6D6FFC-D134-F247-07EF-381509ABB0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505" y="623571"/>
            <a:ext cx="10260990" cy="352388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8000" b="0" i="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Thank You </a:t>
            </a:r>
          </a:p>
        </p:txBody>
      </p:sp>
    </p:spTree>
    <p:extLst>
      <p:ext uri="{BB962C8B-B14F-4D97-AF65-F5344CB8AC3E}">
        <p14:creationId xmlns:p14="http://schemas.microsoft.com/office/powerpoint/2010/main" val="799277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BE6F9A3-300E-47F5-B41C-C8C5E758DE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5C5850-F50C-F93B-2878-53D5C78AA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1063417"/>
            <a:ext cx="3505495" cy="4675396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rgbClr val="F2F2F2"/>
                </a:solidFill>
              </a:rPr>
              <a:t>Data Summary</a:t>
            </a:r>
          </a:p>
        </p:txBody>
      </p:sp>
      <p:sp>
        <p:nvSpPr>
          <p:cNvPr id="6" name="Rectangle 10">
            <a:extLst>
              <a:ext uri="{FF2B5EF4-FFF2-40B4-BE49-F238E27FC236}">
                <a16:creationId xmlns:a16="http://schemas.microsoft.com/office/drawing/2014/main" id="{61B4701B-39FE-43B8-86AA-D6B8789C22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" name="Rounded Rectangle 9">
            <a:extLst>
              <a:ext uri="{FF2B5EF4-FFF2-40B4-BE49-F238E27FC236}">
                <a16:creationId xmlns:a16="http://schemas.microsoft.com/office/drawing/2014/main" id="{E9A7EF13-49FA-4355-971A-34B065F350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484632"/>
            <a:ext cx="6584098" cy="5739187"/>
          </a:xfrm>
          <a:prstGeom prst="roundRect">
            <a:avLst>
              <a:gd name="adj" fmla="val 0"/>
            </a:avLst>
          </a:prstGeom>
          <a:ln w="12700" cap="sq">
            <a:solidFill>
              <a:schemeClr val="bg1">
                <a:lumMod val="75000"/>
              </a:schemeClr>
            </a:solidFill>
            <a:miter lim="800000"/>
          </a:ln>
          <a:effectLst>
            <a:outerShdw blurRad="63500" dist="25400" dir="5400000" algn="tl" rotWithShape="0">
              <a:srgbClr val="000000">
                <a:alpha val="3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2CF3C3E-0F7B-4F0C-8EBD-BDD38E9C66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20D49E4-318B-2FB1-60C5-E333A99BA9E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3330706"/>
              </p:ext>
            </p:extLst>
          </p:nvPr>
        </p:nvGraphicFramePr>
        <p:xfrm>
          <a:off x="5608638" y="965200"/>
          <a:ext cx="5614987" cy="47736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067064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3F4807A-5068-4492-8025-D75F320E90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0A35B0-2582-4024-32BA-7C2F790E78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85967" y="1325880"/>
            <a:ext cx="4158334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0" i="0" kern="1200" spc="-1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FA32D8-8311-7DDC-C212-ADD9CE2677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85967" y="4588329"/>
            <a:ext cx="4158334" cy="162150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1800" cap="all">
                <a:solidFill>
                  <a:schemeClr val="tx2">
                    <a:lumMod val="40000"/>
                    <a:lumOff val="60000"/>
                  </a:schemeClr>
                </a:solidFill>
              </a:rPr>
              <a:t>Few features from the dataset.</a:t>
            </a:r>
          </a:p>
        </p:txBody>
      </p:sp>
      <p:sp>
        <p:nvSpPr>
          <p:cNvPr id="23" name="Freeform 36">
            <a:extLst>
              <a:ext uri="{FF2B5EF4-FFF2-40B4-BE49-F238E27FC236}">
                <a16:creationId xmlns:a16="http://schemas.microsoft.com/office/drawing/2014/main" id="{B24996F8-180C-4DCB-8A26-DFA336CDE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49646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5" name="Freeform: Shape 24">
            <a:extLst>
              <a:ext uri="{FF2B5EF4-FFF2-40B4-BE49-F238E27FC236}">
                <a16:creationId xmlns:a16="http://schemas.microsoft.com/office/drawing/2014/main" id="{D8B22DE2-C518-4F77-BE90-E1B6B1909D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5400000" flipH="1">
            <a:off x="68960" y="-68960"/>
            <a:ext cx="6858001" cy="6995918"/>
          </a:xfrm>
          <a:custGeom>
            <a:avLst/>
            <a:gdLst>
              <a:gd name="connsiteX0" fmla="*/ 6858001 w 6858001"/>
              <a:gd name="connsiteY0" fmla="*/ 1344715 h 6995918"/>
              <a:gd name="connsiteX1" fmla="*/ 6858001 w 6858001"/>
              <a:gd name="connsiteY1" fmla="*/ 1177 h 6995918"/>
              <a:gd name="connsiteX2" fmla="*/ 6702324 w 6858001"/>
              <a:gd name="connsiteY2" fmla="*/ 26222 h 6995918"/>
              <a:gd name="connsiteX3" fmla="*/ 6547333 w 6858001"/>
              <a:gd name="connsiteY3" fmla="*/ 50091 h 6995918"/>
              <a:gd name="connsiteX4" fmla="*/ 6391657 w 6858001"/>
              <a:gd name="connsiteY4" fmla="*/ 73455 h 6995918"/>
              <a:gd name="connsiteX5" fmla="*/ 6235294 w 6858001"/>
              <a:gd name="connsiteY5" fmla="*/ 93458 h 6995918"/>
              <a:gd name="connsiteX6" fmla="*/ 6079618 w 6858001"/>
              <a:gd name="connsiteY6" fmla="*/ 113629 h 6995918"/>
              <a:gd name="connsiteX7" fmla="*/ 5923255 w 6858001"/>
              <a:gd name="connsiteY7" fmla="*/ 132455 h 6995918"/>
              <a:gd name="connsiteX8" fmla="*/ 5768950 w 6858001"/>
              <a:gd name="connsiteY8" fmla="*/ 148591 h 6995918"/>
              <a:gd name="connsiteX9" fmla="*/ 5612588 w 6858001"/>
              <a:gd name="connsiteY9" fmla="*/ 163887 h 6995918"/>
              <a:gd name="connsiteX10" fmla="*/ 5456911 w 6858001"/>
              <a:gd name="connsiteY10" fmla="*/ 177839 h 6995918"/>
              <a:gd name="connsiteX11" fmla="*/ 5303978 w 6858001"/>
              <a:gd name="connsiteY11" fmla="*/ 189941 h 6995918"/>
              <a:gd name="connsiteX12" fmla="*/ 5148987 w 6858001"/>
              <a:gd name="connsiteY12" fmla="*/ 202044 h 6995918"/>
              <a:gd name="connsiteX13" fmla="*/ 4996054 w 6858001"/>
              <a:gd name="connsiteY13" fmla="*/ 212129 h 6995918"/>
              <a:gd name="connsiteX14" fmla="*/ 4843120 w 6858001"/>
              <a:gd name="connsiteY14" fmla="*/ 220029 h 6995918"/>
              <a:gd name="connsiteX15" fmla="*/ 4690873 w 6858001"/>
              <a:gd name="connsiteY15" fmla="*/ 228266 h 6995918"/>
              <a:gd name="connsiteX16" fmla="*/ 4539997 w 6858001"/>
              <a:gd name="connsiteY16" fmla="*/ 235157 h 6995918"/>
              <a:gd name="connsiteX17" fmla="*/ 4390492 w 6858001"/>
              <a:gd name="connsiteY17" fmla="*/ 240032 h 6995918"/>
              <a:gd name="connsiteX18" fmla="*/ 4240988 w 6858001"/>
              <a:gd name="connsiteY18" fmla="*/ 244234 h 6995918"/>
              <a:gd name="connsiteX19" fmla="*/ 4092855 w 6858001"/>
              <a:gd name="connsiteY19" fmla="*/ 248268 h 6995918"/>
              <a:gd name="connsiteX20" fmla="*/ 3946780 w 6858001"/>
              <a:gd name="connsiteY20" fmla="*/ 250117 h 6995918"/>
              <a:gd name="connsiteX21" fmla="*/ 3800704 w 6858001"/>
              <a:gd name="connsiteY21" fmla="*/ 252134 h 6995918"/>
              <a:gd name="connsiteX22" fmla="*/ 3656686 w 6858001"/>
              <a:gd name="connsiteY22" fmla="*/ 253143 h 6995918"/>
              <a:gd name="connsiteX23" fmla="*/ 3514040 w 6858001"/>
              <a:gd name="connsiteY23" fmla="*/ 252134 h 6995918"/>
              <a:gd name="connsiteX24" fmla="*/ 3372765 w 6858001"/>
              <a:gd name="connsiteY24" fmla="*/ 252134 h 6995918"/>
              <a:gd name="connsiteX25" fmla="*/ 3232862 w 6858001"/>
              <a:gd name="connsiteY25" fmla="*/ 250117 h 6995918"/>
              <a:gd name="connsiteX26" fmla="*/ 3095702 w 6858001"/>
              <a:gd name="connsiteY26" fmla="*/ 247092 h 6995918"/>
              <a:gd name="connsiteX27" fmla="*/ 2959914 w 6858001"/>
              <a:gd name="connsiteY27" fmla="*/ 244234 h 6995918"/>
              <a:gd name="connsiteX28" fmla="*/ 2826868 w 6858001"/>
              <a:gd name="connsiteY28" fmla="*/ 241040 h 6995918"/>
              <a:gd name="connsiteX29" fmla="*/ 2694509 w 6858001"/>
              <a:gd name="connsiteY29" fmla="*/ 236166 h 6995918"/>
              <a:gd name="connsiteX30" fmla="*/ 2564208 w 6858001"/>
              <a:gd name="connsiteY30" fmla="*/ 230955 h 6995918"/>
              <a:gd name="connsiteX31" fmla="*/ 2436649 w 6858001"/>
              <a:gd name="connsiteY31" fmla="*/ 226249 h 6995918"/>
              <a:gd name="connsiteX32" fmla="*/ 2187703 w 6858001"/>
              <a:gd name="connsiteY32" fmla="*/ 212969 h 6995918"/>
              <a:gd name="connsiteX33" fmla="*/ 1949045 w 6858001"/>
              <a:gd name="connsiteY33" fmla="*/ 198850 h 6995918"/>
              <a:gd name="connsiteX34" fmla="*/ 1719988 w 6858001"/>
              <a:gd name="connsiteY34" fmla="*/ 184058 h 6995918"/>
              <a:gd name="connsiteX35" fmla="*/ 1503275 w 6858001"/>
              <a:gd name="connsiteY35" fmla="*/ 167753 h 6995918"/>
              <a:gd name="connsiteX36" fmla="*/ 1296163 w 6858001"/>
              <a:gd name="connsiteY36" fmla="*/ 150776 h 6995918"/>
              <a:gd name="connsiteX37" fmla="*/ 1104139 w 6858001"/>
              <a:gd name="connsiteY37" fmla="*/ 132455 h 6995918"/>
              <a:gd name="connsiteX38" fmla="*/ 923774 w 6858001"/>
              <a:gd name="connsiteY38" fmla="*/ 114469 h 6995918"/>
              <a:gd name="connsiteX39" fmla="*/ 757810 w 6858001"/>
              <a:gd name="connsiteY39" fmla="*/ 96484 h 6995918"/>
              <a:gd name="connsiteX40" fmla="*/ 605563 w 6858001"/>
              <a:gd name="connsiteY40" fmla="*/ 79507 h 6995918"/>
              <a:gd name="connsiteX41" fmla="*/ 470460 w 6858001"/>
              <a:gd name="connsiteY41" fmla="*/ 63370 h 6995918"/>
              <a:gd name="connsiteX42" fmla="*/ 348388 w 6858001"/>
              <a:gd name="connsiteY42" fmla="*/ 48074 h 6995918"/>
              <a:gd name="connsiteX43" fmla="*/ 245518 w 6858001"/>
              <a:gd name="connsiteY43" fmla="*/ 35299 h 6995918"/>
              <a:gd name="connsiteX44" fmla="*/ 159107 w 6858001"/>
              <a:gd name="connsiteY44" fmla="*/ 23197 h 6995918"/>
              <a:gd name="connsiteX45" fmla="*/ 40463 w 6858001"/>
              <a:gd name="connsiteY45" fmla="*/ 5883 h 6995918"/>
              <a:gd name="connsiteX46" fmla="*/ 1 w 6858001"/>
              <a:gd name="connsiteY46" fmla="*/ 0 h 6995918"/>
              <a:gd name="connsiteX47" fmla="*/ 1 w 6858001"/>
              <a:gd name="connsiteY47" fmla="*/ 905354 h 6995918"/>
              <a:gd name="connsiteX48" fmla="*/ 0 w 6858001"/>
              <a:gd name="connsiteY48" fmla="*/ 905354 h 6995918"/>
              <a:gd name="connsiteX49" fmla="*/ 0 w 6858001"/>
              <a:gd name="connsiteY49" fmla="*/ 6995918 h 6995918"/>
              <a:gd name="connsiteX50" fmla="*/ 6858000 w 6858001"/>
              <a:gd name="connsiteY50" fmla="*/ 6995918 h 6995918"/>
              <a:gd name="connsiteX51" fmla="*/ 6858000 w 6858001"/>
              <a:gd name="connsiteY51" fmla="*/ 1344715 h 6995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6995918">
                <a:moveTo>
                  <a:pt x="6858001" y="1344715"/>
                </a:moveTo>
                <a:lnTo>
                  <a:pt x="6858001" y="1177"/>
                </a:lnTo>
                <a:lnTo>
                  <a:pt x="6702324" y="26222"/>
                </a:lnTo>
                <a:lnTo>
                  <a:pt x="6547333" y="50091"/>
                </a:lnTo>
                <a:lnTo>
                  <a:pt x="6391657" y="73455"/>
                </a:lnTo>
                <a:lnTo>
                  <a:pt x="6235294" y="93458"/>
                </a:lnTo>
                <a:lnTo>
                  <a:pt x="6079618" y="113629"/>
                </a:lnTo>
                <a:lnTo>
                  <a:pt x="5923255" y="132455"/>
                </a:lnTo>
                <a:lnTo>
                  <a:pt x="5768950" y="148591"/>
                </a:lnTo>
                <a:lnTo>
                  <a:pt x="5612588" y="163887"/>
                </a:lnTo>
                <a:lnTo>
                  <a:pt x="5456911" y="177839"/>
                </a:lnTo>
                <a:lnTo>
                  <a:pt x="5303978" y="189941"/>
                </a:lnTo>
                <a:lnTo>
                  <a:pt x="5148987" y="202044"/>
                </a:lnTo>
                <a:lnTo>
                  <a:pt x="4996054" y="212129"/>
                </a:lnTo>
                <a:lnTo>
                  <a:pt x="4843120" y="220029"/>
                </a:lnTo>
                <a:lnTo>
                  <a:pt x="4690873" y="228266"/>
                </a:lnTo>
                <a:lnTo>
                  <a:pt x="4539997" y="235157"/>
                </a:lnTo>
                <a:lnTo>
                  <a:pt x="4390492" y="240032"/>
                </a:lnTo>
                <a:lnTo>
                  <a:pt x="4240988" y="244234"/>
                </a:lnTo>
                <a:lnTo>
                  <a:pt x="4092855" y="248268"/>
                </a:lnTo>
                <a:lnTo>
                  <a:pt x="3946780" y="250117"/>
                </a:lnTo>
                <a:lnTo>
                  <a:pt x="3800704" y="252134"/>
                </a:lnTo>
                <a:lnTo>
                  <a:pt x="3656686" y="253143"/>
                </a:lnTo>
                <a:lnTo>
                  <a:pt x="3514040" y="252134"/>
                </a:lnTo>
                <a:lnTo>
                  <a:pt x="3372765" y="252134"/>
                </a:lnTo>
                <a:lnTo>
                  <a:pt x="3232862" y="250117"/>
                </a:lnTo>
                <a:lnTo>
                  <a:pt x="3095702" y="247092"/>
                </a:lnTo>
                <a:lnTo>
                  <a:pt x="2959914" y="244234"/>
                </a:lnTo>
                <a:lnTo>
                  <a:pt x="2826868" y="241040"/>
                </a:lnTo>
                <a:lnTo>
                  <a:pt x="2694509" y="236166"/>
                </a:lnTo>
                <a:lnTo>
                  <a:pt x="2564208" y="230955"/>
                </a:lnTo>
                <a:lnTo>
                  <a:pt x="2436649" y="226249"/>
                </a:lnTo>
                <a:lnTo>
                  <a:pt x="2187703" y="212969"/>
                </a:lnTo>
                <a:lnTo>
                  <a:pt x="1949045" y="198850"/>
                </a:lnTo>
                <a:lnTo>
                  <a:pt x="1719988" y="184058"/>
                </a:lnTo>
                <a:lnTo>
                  <a:pt x="1503275" y="167753"/>
                </a:lnTo>
                <a:lnTo>
                  <a:pt x="1296163" y="150776"/>
                </a:lnTo>
                <a:lnTo>
                  <a:pt x="1104139" y="132455"/>
                </a:lnTo>
                <a:lnTo>
                  <a:pt x="923774" y="114469"/>
                </a:lnTo>
                <a:lnTo>
                  <a:pt x="757810" y="96484"/>
                </a:lnTo>
                <a:lnTo>
                  <a:pt x="605563" y="79507"/>
                </a:lnTo>
                <a:lnTo>
                  <a:pt x="470460" y="63370"/>
                </a:lnTo>
                <a:lnTo>
                  <a:pt x="348388" y="48074"/>
                </a:lnTo>
                <a:lnTo>
                  <a:pt x="245518" y="35299"/>
                </a:lnTo>
                <a:lnTo>
                  <a:pt x="159107" y="23197"/>
                </a:lnTo>
                <a:lnTo>
                  <a:pt x="40463" y="5883"/>
                </a:lnTo>
                <a:lnTo>
                  <a:pt x="1" y="0"/>
                </a:lnTo>
                <a:lnTo>
                  <a:pt x="1" y="905354"/>
                </a:lnTo>
                <a:lnTo>
                  <a:pt x="0" y="905354"/>
                </a:lnTo>
                <a:lnTo>
                  <a:pt x="0" y="6995918"/>
                </a:lnTo>
                <a:lnTo>
                  <a:pt x="6858000" y="6995918"/>
                </a:lnTo>
                <a:lnTo>
                  <a:pt x="6858000" y="1344715"/>
                </a:lnTo>
                <a:close/>
              </a:path>
            </a:pathLst>
          </a:custGeom>
          <a:ln>
            <a:noFill/>
          </a:ln>
        </p:spPr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30182B0-3559-41D5-9EBC-0BD86BEDA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E2E39F7-FD27-37DE-0328-463EFFDD2A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1978202"/>
              </p:ext>
            </p:extLst>
          </p:nvPr>
        </p:nvGraphicFramePr>
        <p:xfrm>
          <a:off x="643854" y="1269535"/>
          <a:ext cx="5450558" cy="4794288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1846963">
                  <a:extLst>
                    <a:ext uri="{9D8B030D-6E8A-4147-A177-3AD203B41FA5}">
                      <a16:colId xmlns:a16="http://schemas.microsoft.com/office/drawing/2014/main" val="1171833840"/>
                    </a:ext>
                  </a:extLst>
                </a:gridCol>
                <a:gridCol w="2332887">
                  <a:extLst>
                    <a:ext uri="{9D8B030D-6E8A-4147-A177-3AD203B41FA5}">
                      <a16:colId xmlns:a16="http://schemas.microsoft.com/office/drawing/2014/main" val="2958948631"/>
                    </a:ext>
                  </a:extLst>
                </a:gridCol>
                <a:gridCol w="1270708">
                  <a:extLst>
                    <a:ext uri="{9D8B030D-6E8A-4147-A177-3AD203B41FA5}">
                      <a16:colId xmlns:a16="http://schemas.microsoft.com/office/drawing/2014/main" val="3464563090"/>
                    </a:ext>
                  </a:extLst>
                </a:gridCol>
              </a:tblGrid>
              <a:tr h="465569"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u="none" strike="noStrike">
                          <a:effectLst/>
                        </a:rPr>
                        <a:t>Feature Name</a:t>
                      </a:r>
                      <a:endParaRPr lang="en-US" sz="25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755" marR="87755" marT="87755" marB="87755"/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u="none" strike="noStrike">
                          <a:effectLst/>
                        </a:rPr>
                        <a:t>Description</a:t>
                      </a:r>
                      <a:endParaRPr lang="en-US" sz="25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755" marR="87755" marT="87755" marB="87755"/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u="none" strike="noStrike">
                          <a:effectLst/>
                        </a:rPr>
                        <a:t>Data Type</a:t>
                      </a:r>
                      <a:endParaRPr lang="en-US" sz="25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755" marR="87755" marT="87755" marB="87755"/>
                </a:tc>
                <a:extLst>
                  <a:ext uri="{0D108BD9-81ED-4DB2-BD59-A6C34878D82A}">
                    <a16:rowId xmlns:a16="http://schemas.microsoft.com/office/drawing/2014/main" val="1736547802"/>
                  </a:ext>
                </a:extLst>
              </a:tr>
              <a:tr h="465569"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u="none" strike="noStrike">
                          <a:effectLst/>
                        </a:rPr>
                        <a:t>id</a:t>
                      </a:r>
                      <a:endParaRPr lang="en-US" sz="25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755" marR="87755" marT="87755" marB="87755"/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u="none" strike="noStrike">
                          <a:effectLst/>
                          <a:highlight>
                            <a:srgbClr val="FFFFFF"/>
                          </a:highlight>
                        </a:rPr>
                        <a:t>ID number</a:t>
                      </a:r>
                      <a:endParaRPr lang="en-US" sz="25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755" marR="87755" marT="87755" marB="87755"/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u="none" strike="noStrike">
                          <a:effectLst/>
                        </a:rPr>
                        <a:t>numeric</a:t>
                      </a:r>
                      <a:endParaRPr lang="en-US" sz="25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755" marR="87755" marT="87755" marB="87755"/>
                </a:tc>
                <a:extLst>
                  <a:ext uri="{0D108BD9-81ED-4DB2-BD59-A6C34878D82A}">
                    <a16:rowId xmlns:a16="http://schemas.microsoft.com/office/drawing/2014/main" val="3567176734"/>
                  </a:ext>
                </a:extLst>
              </a:tr>
              <a:tr h="973920"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u="none" strike="noStrike">
                          <a:effectLst/>
                        </a:rPr>
                        <a:t>diagnosis</a:t>
                      </a:r>
                      <a:endParaRPr lang="en-US" sz="25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755" marR="87755" marT="87755" marB="87755"/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u="none" strike="noStrike">
                          <a:effectLst/>
                          <a:highlight>
                            <a:srgbClr val="FFFFFF"/>
                          </a:highlight>
                        </a:rPr>
                        <a:t>The diagnosis of breast tissues (M = malignant, B = benign)</a:t>
                      </a:r>
                      <a:endParaRPr lang="en-US" sz="25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755" marR="87755" marT="87755" marB="87755"/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u="none" strike="noStrike">
                          <a:effectLst/>
                        </a:rPr>
                        <a:t>string, dual value</a:t>
                      </a:r>
                      <a:endParaRPr lang="en-US" sz="25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755" marR="87755" marT="87755" marB="87755"/>
                </a:tc>
                <a:extLst>
                  <a:ext uri="{0D108BD9-81ED-4DB2-BD59-A6C34878D82A}">
                    <a16:rowId xmlns:a16="http://schemas.microsoft.com/office/drawing/2014/main" val="3805654938"/>
                  </a:ext>
                </a:extLst>
              </a:tr>
              <a:tr h="973920"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u="none" strike="noStrike">
                          <a:effectLst/>
                          <a:highlight>
                            <a:srgbClr val="FFFFFF"/>
                          </a:highlight>
                        </a:rPr>
                        <a:t>radius_mean</a:t>
                      </a:r>
                      <a:endParaRPr lang="en-US" sz="25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755" marR="87755" marT="87755" marB="87755"/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u="none" strike="noStrike">
                          <a:effectLst/>
                          <a:highlight>
                            <a:srgbClr val="FFFFFF"/>
                          </a:highlight>
                        </a:rPr>
                        <a:t>mean of distances from center to points on the perimeter</a:t>
                      </a:r>
                      <a:endParaRPr lang="en-US" sz="25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755" marR="87755" marT="87755" marB="87755"/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u="none" strike="noStrike">
                          <a:effectLst/>
                        </a:rPr>
                        <a:t>numeric</a:t>
                      </a:r>
                      <a:endParaRPr lang="en-US" sz="25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755" marR="87755" marT="87755" marB="87755"/>
                </a:tc>
                <a:extLst>
                  <a:ext uri="{0D108BD9-81ED-4DB2-BD59-A6C34878D82A}">
                    <a16:rowId xmlns:a16="http://schemas.microsoft.com/office/drawing/2014/main" val="237779697"/>
                  </a:ext>
                </a:extLst>
              </a:tr>
              <a:tr h="719745"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u="none" strike="noStrike">
                          <a:effectLst/>
                          <a:highlight>
                            <a:srgbClr val="FFFFFF"/>
                          </a:highlight>
                        </a:rPr>
                        <a:t>texture_mean</a:t>
                      </a:r>
                      <a:endParaRPr lang="en-US" sz="25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755" marR="87755" marT="87755" marB="87755"/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u="none" strike="noStrike">
                          <a:effectLst/>
                          <a:highlight>
                            <a:srgbClr val="FFFFFF"/>
                          </a:highlight>
                        </a:rPr>
                        <a:t>standard deviation of gray-scale values</a:t>
                      </a:r>
                      <a:endParaRPr lang="en-US" sz="25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755" marR="87755" marT="87755" marB="87755"/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u="none" strike="noStrike">
                          <a:effectLst/>
                        </a:rPr>
                        <a:t>numeric</a:t>
                      </a:r>
                      <a:endParaRPr lang="en-US" sz="25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755" marR="87755" marT="87755" marB="87755"/>
                </a:tc>
                <a:extLst>
                  <a:ext uri="{0D108BD9-81ED-4DB2-BD59-A6C34878D82A}">
                    <a16:rowId xmlns:a16="http://schemas.microsoft.com/office/drawing/2014/main" val="4154535653"/>
                  </a:ext>
                </a:extLst>
              </a:tr>
              <a:tr h="719745"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u="none" strike="noStrike">
                          <a:effectLst/>
                          <a:highlight>
                            <a:srgbClr val="FFFFFF"/>
                          </a:highlight>
                        </a:rPr>
                        <a:t>perimeter_mean</a:t>
                      </a:r>
                      <a:endParaRPr lang="en-US" sz="25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755" marR="87755" marT="87755" marB="87755"/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u="none" strike="noStrike">
                          <a:effectLst/>
                          <a:highlight>
                            <a:srgbClr val="FFFFFF"/>
                          </a:highlight>
                        </a:rPr>
                        <a:t>mean size of the core tumor</a:t>
                      </a:r>
                      <a:endParaRPr lang="en-US" sz="25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755" marR="87755" marT="87755" marB="87755"/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u="none" strike="noStrike">
                          <a:effectLst/>
                        </a:rPr>
                        <a:t>numeric</a:t>
                      </a:r>
                      <a:endParaRPr lang="en-US" sz="25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7755" marR="87755" marT="87755" marB="87755"/>
                </a:tc>
                <a:extLst>
                  <a:ext uri="{0D108BD9-81ED-4DB2-BD59-A6C34878D82A}">
                    <a16:rowId xmlns:a16="http://schemas.microsoft.com/office/drawing/2014/main" val="31966632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178976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BE6F9A3-300E-47F5-B41C-C8C5E758DE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2DE46A-90A7-ED0C-CD33-BA2585149C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1063417"/>
            <a:ext cx="3505495" cy="4675396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rgbClr val="F2F2F2"/>
                </a:solidFill>
              </a:rPr>
              <a:t>Data Preparation Steps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1B4701B-39FE-43B8-86AA-D6B8789C22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Rounded Rectangle 9">
            <a:extLst>
              <a:ext uri="{FF2B5EF4-FFF2-40B4-BE49-F238E27FC236}">
                <a16:creationId xmlns:a16="http://schemas.microsoft.com/office/drawing/2014/main" id="{E9A7EF13-49FA-4355-971A-34B065F350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484632"/>
            <a:ext cx="6584098" cy="5739187"/>
          </a:xfrm>
          <a:prstGeom prst="roundRect">
            <a:avLst>
              <a:gd name="adj" fmla="val 0"/>
            </a:avLst>
          </a:prstGeom>
          <a:ln w="12700" cap="sq">
            <a:solidFill>
              <a:schemeClr val="bg1">
                <a:lumMod val="75000"/>
              </a:schemeClr>
            </a:solidFill>
            <a:miter lim="800000"/>
          </a:ln>
          <a:effectLst>
            <a:outerShdw blurRad="63500" dist="25400" dir="5400000" algn="tl" rotWithShape="0">
              <a:srgbClr val="000000">
                <a:alpha val="3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2CF3C3E-0F7B-4F0C-8EBD-BDD38E9C66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FCF9262-74F8-662F-986A-0964C13FAA8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18933629"/>
              </p:ext>
            </p:extLst>
          </p:nvPr>
        </p:nvGraphicFramePr>
        <p:xfrm>
          <a:off x="5608638" y="965200"/>
          <a:ext cx="5614987" cy="47736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475067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67CA421-FA2B-47ED-A101-F8BBEBB297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CE80DB-75A0-77D7-8B29-D4F1C6C714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00279" y="1325880"/>
            <a:ext cx="3344020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Feature Density Plot</a:t>
            </a:r>
          </a:p>
        </p:txBody>
      </p: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12425D82-CD5E-45A4-9542-70951E59F2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6914" y="639905"/>
            <a:ext cx="6915664" cy="557818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21DB897-A621-4D5F-AC81-91199AC437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FFB0A34C-17AE-2062-50E9-10BFB5F7BA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955392" y="984119"/>
            <a:ext cx="6275584" cy="4894955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1389603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07A2E1-9A53-BC3F-F5DF-A1CA97EB5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2" y="452718"/>
            <a:ext cx="4165580" cy="140053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Feature Pairs</a:t>
            </a:r>
          </a:p>
        </p:txBody>
      </p:sp>
      <p:sp>
        <p:nvSpPr>
          <p:cNvPr id="31" name="Freeform: Shape 24">
            <a:extLst>
              <a:ext uri="{FF2B5EF4-FFF2-40B4-BE49-F238E27FC236}">
                <a16:creationId xmlns:a16="http://schemas.microsoft.com/office/drawing/2014/main" id="{7DAA46B9-B7E8-4487-B28E-C63A6EB7AA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270819" y="-63600"/>
            <a:ext cx="6858001" cy="6985200"/>
          </a:xfrm>
          <a:custGeom>
            <a:avLst/>
            <a:gdLst>
              <a:gd name="connsiteX0" fmla="*/ 6858001 w 6858001"/>
              <a:gd name="connsiteY0" fmla="*/ 1177 h 6985200"/>
              <a:gd name="connsiteX1" fmla="*/ 6858001 w 6858001"/>
              <a:gd name="connsiteY1" fmla="*/ 1344715 h 6985200"/>
              <a:gd name="connsiteX2" fmla="*/ 6858000 w 6858001"/>
              <a:gd name="connsiteY2" fmla="*/ 1344715 h 6985200"/>
              <a:gd name="connsiteX3" fmla="*/ 6858000 w 6858001"/>
              <a:gd name="connsiteY3" fmla="*/ 6985200 h 6985200"/>
              <a:gd name="connsiteX4" fmla="*/ 0 w 6858001"/>
              <a:gd name="connsiteY4" fmla="*/ 6985199 h 6985200"/>
              <a:gd name="connsiteX5" fmla="*/ 0 w 6858001"/>
              <a:gd name="connsiteY5" fmla="*/ 887191 h 6985200"/>
              <a:gd name="connsiteX6" fmla="*/ 1 w 6858001"/>
              <a:gd name="connsiteY6" fmla="*/ 887191 h 6985200"/>
              <a:gd name="connsiteX7" fmla="*/ 1 w 6858001"/>
              <a:gd name="connsiteY7" fmla="*/ 0 h 6985200"/>
              <a:gd name="connsiteX8" fmla="*/ 40463 w 6858001"/>
              <a:gd name="connsiteY8" fmla="*/ 5883 h 6985200"/>
              <a:gd name="connsiteX9" fmla="*/ 159107 w 6858001"/>
              <a:gd name="connsiteY9" fmla="*/ 23196 h 6985200"/>
              <a:gd name="connsiteX10" fmla="*/ 245518 w 6858001"/>
              <a:gd name="connsiteY10" fmla="*/ 35299 h 6985200"/>
              <a:gd name="connsiteX11" fmla="*/ 348388 w 6858001"/>
              <a:gd name="connsiteY11" fmla="*/ 48073 h 6985200"/>
              <a:gd name="connsiteX12" fmla="*/ 470460 w 6858001"/>
              <a:gd name="connsiteY12" fmla="*/ 63369 h 6985200"/>
              <a:gd name="connsiteX13" fmla="*/ 605563 w 6858001"/>
              <a:gd name="connsiteY13" fmla="*/ 79506 h 6985200"/>
              <a:gd name="connsiteX14" fmla="*/ 757810 w 6858001"/>
              <a:gd name="connsiteY14" fmla="*/ 96483 h 6985200"/>
              <a:gd name="connsiteX15" fmla="*/ 923774 w 6858001"/>
              <a:gd name="connsiteY15" fmla="*/ 114469 h 6985200"/>
              <a:gd name="connsiteX16" fmla="*/ 1104139 w 6858001"/>
              <a:gd name="connsiteY16" fmla="*/ 132454 h 6985200"/>
              <a:gd name="connsiteX17" fmla="*/ 1296163 w 6858001"/>
              <a:gd name="connsiteY17" fmla="*/ 150776 h 6985200"/>
              <a:gd name="connsiteX18" fmla="*/ 1503275 w 6858001"/>
              <a:gd name="connsiteY18" fmla="*/ 167753 h 6985200"/>
              <a:gd name="connsiteX19" fmla="*/ 1719988 w 6858001"/>
              <a:gd name="connsiteY19" fmla="*/ 184058 h 6985200"/>
              <a:gd name="connsiteX20" fmla="*/ 1949045 w 6858001"/>
              <a:gd name="connsiteY20" fmla="*/ 198849 h 6985200"/>
              <a:gd name="connsiteX21" fmla="*/ 2187703 w 6858001"/>
              <a:gd name="connsiteY21" fmla="*/ 212969 h 6985200"/>
              <a:gd name="connsiteX22" fmla="*/ 2436649 w 6858001"/>
              <a:gd name="connsiteY22" fmla="*/ 226248 h 6985200"/>
              <a:gd name="connsiteX23" fmla="*/ 2564208 w 6858001"/>
              <a:gd name="connsiteY23" fmla="*/ 230955 h 6985200"/>
              <a:gd name="connsiteX24" fmla="*/ 2694509 w 6858001"/>
              <a:gd name="connsiteY24" fmla="*/ 236165 h 6985200"/>
              <a:gd name="connsiteX25" fmla="*/ 2826869 w 6858001"/>
              <a:gd name="connsiteY25" fmla="*/ 241040 h 6985200"/>
              <a:gd name="connsiteX26" fmla="*/ 2959914 w 6858001"/>
              <a:gd name="connsiteY26" fmla="*/ 244234 h 6985200"/>
              <a:gd name="connsiteX27" fmla="*/ 3095702 w 6858001"/>
              <a:gd name="connsiteY27" fmla="*/ 247091 h 6985200"/>
              <a:gd name="connsiteX28" fmla="*/ 3232862 w 6858001"/>
              <a:gd name="connsiteY28" fmla="*/ 250117 h 6985200"/>
              <a:gd name="connsiteX29" fmla="*/ 3372766 w 6858001"/>
              <a:gd name="connsiteY29" fmla="*/ 252134 h 6985200"/>
              <a:gd name="connsiteX30" fmla="*/ 3514040 w 6858001"/>
              <a:gd name="connsiteY30" fmla="*/ 252134 h 6985200"/>
              <a:gd name="connsiteX31" fmla="*/ 3656686 w 6858001"/>
              <a:gd name="connsiteY31" fmla="*/ 253142 h 6985200"/>
              <a:gd name="connsiteX32" fmla="*/ 3800705 w 6858001"/>
              <a:gd name="connsiteY32" fmla="*/ 252134 h 6985200"/>
              <a:gd name="connsiteX33" fmla="*/ 3946780 w 6858001"/>
              <a:gd name="connsiteY33" fmla="*/ 250117 h 6985200"/>
              <a:gd name="connsiteX34" fmla="*/ 4092856 w 6858001"/>
              <a:gd name="connsiteY34" fmla="*/ 248268 h 6985200"/>
              <a:gd name="connsiteX35" fmla="*/ 4240988 w 6858001"/>
              <a:gd name="connsiteY35" fmla="*/ 244234 h 6985200"/>
              <a:gd name="connsiteX36" fmla="*/ 4390492 w 6858001"/>
              <a:gd name="connsiteY36" fmla="*/ 240032 h 6985200"/>
              <a:gd name="connsiteX37" fmla="*/ 4539997 w 6858001"/>
              <a:gd name="connsiteY37" fmla="*/ 235157 h 6985200"/>
              <a:gd name="connsiteX38" fmla="*/ 4690873 w 6858001"/>
              <a:gd name="connsiteY38" fmla="*/ 228266 h 6985200"/>
              <a:gd name="connsiteX39" fmla="*/ 4843120 w 6858001"/>
              <a:gd name="connsiteY39" fmla="*/ 220029 h 6985200"/>
              <a:gd name="connsiteX40" fmla="*/ 4996054 w 6858001"/>
              <a:gd name="connsiteY40" fmla="*/ 212129 h 6985200"/>
              <a:gd name="connsiteX41" fmla="*/ 5148987 w 6858001"/>
              <a:gd name="connsiteY41" fmla="*/ 202044 h 6985200"/>
              <a:gd name="connsiteX42" fmla="*/ 5303978 w 6858001"/>
              <a:gd name="connsiteY42" fmla="*/ 189941 h 6985200"/>
              <a:gd name="connsiteX43" fmla="*/ 5456911 w 6858001"/>
              <a:gd name="connsiteY43" fmla="*/ 177839 h 6985200"/>
              <a:gd name="connsiteX44" fmla="*/ 5612588 w 6858001"/>
              <a:gd name="connsiteY44" fmla="*/ 163887 h 6985200"/>
              <a:gd name="connsiteX45" fmla="*/ 5768950 w 6858001"/>
              <a:gd name="connsiteY45" fmla="*/ 148591 h 6985200"/>
              <a:gd name="connsiteX46" fmla="*/ 5923255 w 6858001"/>
              <a:gd name="connsiteY46" fmla="*/ 132455 h 6985200"/>
              <a:gd name="connsiteX47" fmla="*/ 6079618 w 6858001"/>
              <a:gd name="connsiteY47" fmla="*/ 113629 h 6985200"/>
              <a:gd name="connsiteX48" fmla="*/ 6235294 w 6858001"/>
              <a:gd name="connsiteY48" fmla="*/ 93458 h 6985200"/>
              <a:gd name="connsiteX49" fmla="*/ 6391657 w 6858001"/>
              <a:gd name="connsiteY49" fmla="*/ 73455 h 6985200"/>
              <a:gd name="connsiteX50" fmla="*/ 6547333 w 6858001"/>
              <a:gd name="connsiteY50" fmla="*/ 50091 h 6985200"/>
              <a:gd name="connsiteX51" fmla="*/ 6702324 w 6858001"/>
              <a:gd name="connsiteY51" fmla="*/ 26222 h 698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6985200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6985200"/>
                </a:lnTo>
                <a:lnTo>
                  <a:pt x="0" y="6985199"/>
                </a:lnTo>
                <a:lnTo>
                  <a:pt x="0" y="887191"/>
                </a:lnTo>
                <a:lnTo>
                  <a:pt x="1" y="887191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32" name="Freeform 23">
            <a:extLst>
              <a:ext uri="{FF2B5EF4-FFF2-40B4-BE49-F238E27FC236}">
                <a16:creationId xmlns:a16="http://schemas.microsoft.com/office/drawing/2014/main" id="{C866818C-1E5F-475A-B310-3C06B555FB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Whiteboard&#10;&#10;Description automatically generated">
            <a:extLst>
              <a:ext uri="{FF2B5EF4-FFF2-40B4-BE49-F238E27FC236}">
                <a16:creationId xmlns:a16="http://schemas.microsoft.com/office/drawing/2014/main" id="{73F0ACED-A3B6-AB35-3547-D60FD3DB7B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7771" y="2348926"/>
            <a:ext cx="4085002" cy="3257789"/>
          </a:xfrm>
          <a:prstGeom prst="rect">
            <a:avLst/>
          </a:prstGeom>
          <a:effectLst/>
        </p:spPr>
      </p:pic>
      <p:sp>
        <p:nvSpPr>
          <p:cNvPr id="33" name="Rectangle 28">
            <a:extLst>
              <a:ext uri="{FF2B5EF4-FFF2-40B4-BE49-F238E27FC236}">
                <a16:creationId xmlns:a16="http://schemas.microsoft.com/office/drawing/2014/main" id="{D12AFDE8-E1ED-4A49-B8B3-4953F4B8A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 descr="Whiteboard&#10;&#10;Description automatically generated">
            <a:extLst>
              <a:ext uri="{FF2B5EF4-FFF2-40B4-BE49-F238E27FC236}">
                <a16:creationId xmlns:a16="http://schemas.microsoft.com/office/drawing/2014/main" id="{24F242A4-7F79-4637-46E7-5487372F88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808" y="2348927"/>
            <a:ext cx="4085002" cy="3257789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7360845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9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27" name="Picture 11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29" name="Oval 13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0" name="Picture 15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31" name="Picture 17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32" name="Rectangle 19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Rectangle 21">
            <a:extLst>
              <a:ext uri="{FF2B5EF4-FFF2-40B4-BE49-F238E27FC236}">
                <a16:creationId xmlns:a16="http://schemas.microsoft.com/office/drawing/2014/main" id="{757B325C-3E35-45CF-9D07-3BCB281F3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56FC7C-3A73-B5E7-68DD-289BF0398D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925" y="1325880"/>
            <a:ext cx="3352375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6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Correlation Matrix</a:t>
            </a:r>
          </a:p>
        </p:txBody>
      </p:sp>
      <p:sp>
        <p:nvSpPr>
          <p:cNvPr id="24" name="Freeform 36">
            <a:extLst>
              <a:ext uri="{FF2B5EF4-FFF2-40B4-BE49-F238E27FC236}">
                <a16:creationId xmlns:a16="http://schemas.microsoft.com/office/drawing/2014/main" id="{C24BEC42-AFF3-40D1-93A2-A27A42E1E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6" name="Freeform: Shape 25">
            <a:extLst>
              <a:ext uri="{FF2B5EF4-FFF2-40B4-BE49-F238E27FC236}">
                <a16:creationId xmlns:a16="http://schemas.microsoft.com/office/drawing/2014/main" id="{608F427C-1EC9-4280-9367-F2B3AA063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809954" cy="6858000"/>
          </a:xfrm>
          <a:custGeom>
            <a:avLst/>
            <a:gdLst>
              <a:gd name="connsiteX0" fmla="*/ 6465239 w 7809954"/>
              <a:gd name="connsiteY0" fmla="*/ 0 h 6858000"/>
              <a:gd name="connsiteX1" fmla="*/ 7808777 w 7809954"/>
              <a:gd name="connsiteY1" fmla="*/ 0 h 6858000"/>
              <a:gd name="connsiteX2" fmla="*/ 7783732 w 7809954"/>
              <a:gd name="connsiteY2" fmla="*/ 155676 h 6858000"/>
              <a:gd name="connsiteX3" fmla="*/ 7759863 w 7809954"/>
              <a:gd name="connsiteY3" fmla="*/ 310667 h 6858000"/>
              <a:gd name="connsiteX4" fmla="*/ 7736499 w 7809954"/>
              <a:gd name="connsiteY4" fmla="*/ 466344 h 6858000"/>
              <a:gd name="connsiteX5" fmla="*/ 7716496 w 7809954"/>
              <a:gd name="connsiteY5" fmla="*/ 622706 h 6858000"/>
              <a:gd name="connsiteX6" fmla="*/ 7696325 w 7809954"/>
              <a:gd name="connsiteY6" fmla="*/ 778383 h 6858000"/>
              <a:gd name="connsiteX7" fmla="*/ 7677499 w 7809954"/>
              <a:gd name="connsiteY7" fmla="*/ 934745 h 6858000"/>
              <a:gd name="connsiteX8" fmla="*/ 7661363 w 7809954"/>
              <a:gd name="connsiteY8" fmla="*/ 1089050 h 6858000"/>
              <a:gd name="connsiteX9" fmla="*/ 7646067 w 7809954"/>
              <a:gd name="connsiteY9" fmla="*/ 1245413 h 6858000"/>
              <a:gd name="connsiteX10" fmla="*/ 7632115 w 7809954"/>
              <a:gd name="connsiteY10" fmla="*/ 1401089 h 6858000"/>
              <a:gd name="connsiteX11" fmla="*/ 7620013 w 7809954"/>
              <a:gd name="connsiteY11" fmla="*/ 1554023 h 6858000"/>
              <a:gd name="connsiteX12" fmla="*/ 7607910 w 7809954"/>
              <a:gd name="connsiteY12" fmla="*/ 1709013 h 6858000"/>
              <a:gd name="connsiteX13" fmla="*/ 7597825 w 7809954"/>
              <a:gd name="connsiteY13" fmla="*/ 1861947 h 6858000"/>
              <a:gd name="connsiteX14" fmla="*/ 7589925 w 7809954"/>
              <a:gd name="connsiteY14" fmla="*/ 2014880 h 6858000"/>
              <a:gd name="connsiteX15" fmla="*/ 7581688 w 7809954"/>
              <a:gd name="connsiteY15" fmla="*/ 2167128 h 6858000"/>
              <a:gd name="connsiteX16" fmla="*/ 7574797 w 7809954"/>
              <a:gd name="connsiteY16" fmla="*/ 2318004 h 6858000"/>
              <a:gd name="connsiteX17" fmla="*/ 7569922 w 7809954"/>
              <a:gd name="connsiteY17" fmla="*/ 2467508 h 6858000"/>
              <a:gd name="connsiteX18" fmla="*/ 7565720 w 7809954"/>
              <a:gd name="connsiteY18" fmla="*/ 2617013 h 6858000"/>
              <a:gd name="connsiteX19" fmla="*/ 7561686 w 7809954"/>
              <a:gd name="connsiteY19" fmla="*/ 2765145 h 6858000"/>
              <a:gd name="connsiteX20" fmla="*/ 7559837 w 7809954"/>
              <a:gd name="connsiteY20" fmla="*/ 2911221 h 6858000"/>
              <a:gd name="connsiteX21" fmla="*/ 7557820 w 7809954"/>
              <a:gd name="connsiteY21" fmla="*/ 3057296 h 6858000"/>
              <a:gd name="connsiteX22" fmla="*/ 7556811 w 7809954"/>
              <a:gd name="connsiteY22" fmla="*/ 3201314 h 6858000"/>
              <a:gd name="connsiteX23" fmla="*/ 7557820 w 7809954"/>
              <a:gd name="connsiteY23" fmla="*/ 3343960 h 6858000"/>
              <a:gd name="connsiteX24" fmla="*/ 7557820 w 7809954"/>
              <a:gd name="connsiteY24" fmla="*/ 3485235 h 6858000"/>
              <a:gd name="connsiteX25" fmla="*/ 7559837 w 7809954"/>
              <a:gd name="connsiteY25" fmla="*/ 3625138 h 6858000"/>
              <a:gd name="connsiteX26" fmla="*/ 7562862 w 7809954"/>
              <a:gd name="connsiteY26" fmla="*/ 3762298 h 6858000"/>
              <a:gd name="connsiteX27" fmla="*/ 7565720 w 7809954"/>
              <a:gd name="connsiteY27" fmla="*/ 3898087 h 6858000"/>
              <a:gd name="connsiteX28" fmla="*/ 7568914 w 7809954"/>
              <a:gd name="connsiteY28" fmla="*/ 4031132 h 6858000"/>
              <a:gd name="connsiteX29" fmla="*/ 7573788 w 7809954"/>
              <a:gd name="connsiteY29" fmla="*/ 4163491 h 6858000"/>
              <a:gd name="connsiteX30" fmla="*/ 7578999 w 7809954"/>
              <a:gd name="connsiteY30" fmla="*/ 4293793 h 6858000"/>
              <a:gd name="connsiteX31" fmla="*/ 7583705 w 7809954"/>
              <a:gd name="connsiteY31" fmla="*/ 4421352 h 6858000"/>
              <a:gd name="connsiteX32" fmla="*/ 7596985 w 7809954"/>
              <a:gd name="connsiteY32" fmla="*/ 4670298 h 6858000"/>
              <a:gd name="connsiteX33" fmla="*/ 7611104 w 7809954"/>
              <a:gd name="connsiteY33" fmla="*/ 4908956 h 6858000"/>
              <a:gd name="connsiteX34" fmla="*/ 7625896 w 7809954"/>
              <a:gd name="connsiteY34" fmla="*/ 5138013 h 6858000"/>
              <a:gd name="connsiteX35" fmla="*/ 7642201 w 7809954"/>
              <a:gd name="connsiteY35" fmla="*/ 5354726 h 6858000"/>
              <a:gd name="connsiteX36" fmla="*/ 7659178 w 7809954"/>
              <a:gd name="connsiteY36" fmla="*/ 5561838 h 6858000"/>
              <a:gd name="connsiteX37" fmla="*/ 7677499 w 7809954"/>
              <a:gd name="connsiteY37" fmla="*/ 5753862 h 6858000"/>
              <a:gd name="connsiteX38" fmla="*/ 7695485 w 7809954"/>
              <a:gd name="connsiteY38" fmla="*/ 5934227 h 6858000"/>
              <a:gd name="connsiteX39" fmla="*/ 7713470 w 7809954"/>
              <a:gd name="connsiteY39" fmla="*/ 6100191 h 6858000"/>
              <a:gd name="connsiteX40" fmla="*/ 7730447 w 7809954"/>
              <a:gd name="connsiteY40" fmla="*/ 6252438 h 6858000"/>
              <a:gd name="connsiteX41" fmla="*/ 7746584 w 7809954"/>
              <a:gd name="connsiteY41" fmla="*/ 6387541 h 6858000"/>
              <a:gd name="connsiteX42" fmla="*/ 7761880 w 7809954"/>
              <a:gd name="connsiteY42" fmla="*/ 6509613 h 6858000"/>
              <a:gd name="connsiteX43" fmla="*/ 7774655 w 7809954"/>
              <a:gd name="connsiteY43" fmla="*/ 6612483 h 6858000"/>
              <a:gd name="connsiteX44" fmla="*/ 7786757 w 7809954"/>
              <a:gd name="connsiteY44" fmla="*/ 6698894 h 6858000"/>
              <a:gd name="connsiteX45" fmla="*/ 7804071 w 7809954"/>
              <a:gd name="connsiteY45" fmla="*/ 6817538 h 6858000"/>
              <a:gd name="connsiteX46" fmla="*/ 7809954 w 7809954"/>
              <a:gd name="connsiteY46" fmla="*/ 6858000 h 6858000"/>
              <a:gd name="connsiteX47" fmla="*/ 7157124 w 7809954"/>
              <a:gd name="connsiteY47" fmla="*/ 6858000 h 6858000"/>
              <a:gd name="connsiteX48" fmla="*/ 7157124 w 7809954"/>
              <a:gd name="connsiteY48" fmla="*/ 6858000 h 6858000"/>
              <a:gd name="connsiteX49" fmla="*/ 0 w 7809954"/>
              <a:gd name="connsiteY49" fmla="*/ 6858000 h 6858000"/>
              <a:gd name="connsiteX50" fmla="*/ 0 w 7809954"/>
              <a:gd name="connsiteY50" fmla="*/ 0 h 6858000"/>
              <a:gd name="connsiteX51" fmla="*/ 6465239 w 780995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809954" h="6858000">
                <a:moveTo>
                  <a:pt x="6465239" y="0"/>
                </a:moveTo>
                <a:lnTo>
                  <a:pt x="7808777" y="0"/>
                </a:lnTo>
                <a:lnTo>
                  <a:pt x="7783732" y="155676"/>
                </a:lnTo>
                <a:lnTo>
                  <a:pt x="7759863" y="310667"/>
                </a:lnTo>
                <a:lnTo>
                  <a:pt x="7736499" y="466344"/>
                </a:lnTo>
                <a:lnTo>
                  <a:pt x="7716496" y="622706"/>
                </a:lnTo>
                <a:lnTo>
                  <a:pt x="7696325" y="778383"/>
                </a:lnTo>
                <a:lnTo>
                  <a:pt x="7677499" y="934745"/>
                </a:lnTo>
                <a:lnTo>
                  <a:pt x="7661363" y="1089050"/>
                </a:lnTo>
                <a:lnTo>
                  <a:pt x="7646067" y="1245413"/>
                </a:lnTo>
                <a:lnTo>
                  <a:pt x="7632115" y="1401089"/>
                </a:lnTo>
                <a:lnTo>
                  <a:pt x="7620013" y="1554023"/>
                </a:lnTo>
                <a:lnTo>
                  <a:pt x="7607910" y="1709013"/>
                </a:lnTo>
                <a:lnTo>
                  <a:pt x="7597825" y="1861947"/>
                </a:lnTo>
                <a:lnTo>
                  <a:pt x="7589925" y="2014880"/>
                </a:lnTo>
                <a:lnTo>
                  <a:pt x="7581688" y="2167128"/>
                </a:lnTo>
                <a:lnTo>
                  <a:pt x="7574797" y="2318004"/>
                </a:lnTo>
                <a:lnTo>
                  <a:pt x="7569922" y="2467508"/>
                </a:lnTo>
                <a:lnTo>
                  <a:pt x="7565720" y="2617013"/>
                </a:lnTo>
                <a:lnTo>
                  <a:pt x="7561686" y="2765145"/>
                </a:lnTo>
                <a:lnTo>
                  <a:pt x="7559837" y="2911221"/>
                </a:lnTo>
                <a:lnTo>
                  <a:pt x="7557820" y="3057296"/>
                </a:lnTo>
                <a:lnTo>
                  <a:pt x="7556811" y="3201314"/>
                </a:lnTo>
                <a:lnTo>
                  <a:pt x="7557820" y="3343960"/>
                </a:lnTo>
                <a:lnTo>
                  <a:pt x="7557820" y="3485235"/>
                </a:lnTo>
                <a:lnTo>
                  <a:pt x="7559837" y="3625138"/>
                </a:lnTo>
                <a:lnTo>
                  <a:pt x="7562862" y="3762298"/>
                </a:lnTo>
                <a:lnTo>
                  <a:pt x="7565720" y="3898087"/>
                </a:lnTo>
                <a:lnTo>
                  <a:pt x="7568914" y="4031132"/>
                </a:lnTo>
                <a:lnTo>
                  <a:pt x="7573788" y="4163491"/>
                </a:lnTo>
                <a:lnTo>
                  <a:pt x="7578999" y="4293793"/>
                </a:lnTo>
                <a:lnTo>
                  <a:pt x="7583705" y="4421352"/>
                </a:lnTo>
                <a:lnTo>
                  <a:pt x="7596985" y="4670298"/>
                </a:lnTo>
                <a:lnTo>
                  <a:pt x="7611104" y="4908956"/>
                </a:lnTo>
                <a:lnTo>
                  <a:pt x="7625896" y="5138013"/>
                </a:lnTo>
                <a:lnTo>
                  <a:pt x="7642201" y="5354726"/>
                </a:lnTo>
                <a:lnTo>
                  <a:pt x="7659178" y="5561838"/>
                </a:lnTo>
                <a:lnTo>
                  <a:pt x="7677499" y="5753862"/>
                </a:lnTo>
                <a:lnTo>
                  <a:pt x="7695485" y="5934227"/>
                </a:lnTo>
                <a:lnTo>
                  <a:pt x="7713470" y="6100191"/>
                </a:lnTo>
                <a:lnTo>
                  <a:pt x="7730447" y="6252438"/>
                </a:lnTo>
                <a:lnTo>
                  <a:pt x="7746584" y="6387541"/>
                </a:lnTo>
                <a:lnTo>
                  <a:pt x="7761880" y="6509613"/>
                </a:lnTo>
                <a:lnTo>
                  <a:pt x="7774655" y="6612483"/>
                </a:lnTo>
                <a:lnTo>
                  <a:pt x="7786757" y="6698894"/>
                </a:lnTo>
                <a:lnTo>
                  <a:pt x="7804071" y="6817538"/>
                </a:lnTo>
                <a:lnTo>
                  <a:pt x="7809954" y="6858000"/>
                </a:lnTo>
                <a:lnTo>
                  <a:pt x="7157124" y="6858000"/>
                </a:lnTo>
                <a:lnTo>
                  <a:pt x="7157124" y="6858000"/>
                </a:lnTo>
                <a:lnTo>
                  <a:pt x="0" y="6858000"/>
                </a:lnTo>
                <a:lnTo>
                  <a:pt x="0" y="0"/>
                </a:lnTo>
                <a:lnTo>
                  <a:pt x="646523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98810A7-E114-447A-A7D6-69B27CFB5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Content Placeholder 4" descr="Chart&#10;&#10;Description automatically generated with medium confidence">
            <a:extLst>
              <a:ext uri="{FF2B5EF4-FFF2-40B4-BE49-F238E27FC236}">
                <a16:creationId xmlns:a16="http://schemas.microsoft.com/office/drawing/2014/main" id="{5CE7ACC9-C2CC-A72D-E3B4-2FEC315C15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359372" y="1141407"/>
            <a:ext cx="6625223" cy="4819848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41252595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F3FC718-FDE3-4EF7-921E-A5F374EAF8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56FC7C-3A73-B5E7-68DD-289BF0398D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855" y="1447799"/>
            <a:ext cx="3108626" cy="1444752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20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Highest Correlation Matrix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FAA0F719-3DC8-4F08-AD8F-5A845658CB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7DCB61BE-FA0F-4EFB-BE0E-268BAD8E30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4747655" y="-586345"/>
            <a:ext cx="6858001" cy="8030691"/>
          </a:xfrm>
          <a:custGeom>
            <a:avLst/>
            <a:gdLst>
              <a:gd name="connsiteX0" fmla="*/ 6858001 w 6858001"/>
              <a:gd name="connsiteY0" fmla="*/ 1177 h 8030691"/>
              <a:gd name="connsiteX1" fmla="*/ 6858001 w 6858001"/>
              <a:gd name="connsiteY1" fmla="*/ 1344715 h 8030691"/>
              <a:gd name="connsiteX2" fmla="*/ 6858000 w 6858001"/>
              <a:gd name="connsiteY2" fmla="*/ 1344715 h 8030691"/>
              <a:gd name="connsiteX3" fmla="*/ 6858000 w 6858001"/>
              <a:gd name="connsiteY3" fmla="*/ 8030691 h 8030691"/>
              <a:gd name="connsiteX4" fmla="*/ 0 w 6858001"/>
              <a:gd name="connsiteY4" fmla="*/ 8030690 h 8030691"/>
              <a:gd name="connsiteX5" fmla="*/ 0 w 6858001"/>
              <a:gd name="connsiteY5" fmla="*/ 477747 h 8030691"/>
              <a:gd name="connsiteX6" fmla="*/ 1 w 6858001"/>
              <a:gd name="connsiteY6" fmla="*/ 477747 h 8030691"/>
              <a:gd name="connsiteX7" fmla="*/ 1 w 6858001"/>
              <a:gd name="connsiteY7" fmla="*/ 0 h 8030691"/>
              <a:gd name="connsiteX8" fmla="*/ 40463 w 6858001"/>
              <a:gd name="connsiteY8" fmla="*/ 5883 h 8030691"/>
              <a:gd name="connsiteX9" fmla="*/ 159107 w 6858001"/>
              <a:gd name="connsiteY9" fmla="*/ 23196 h 8030691"/>
              <a:gd name="connsiteX10" fmla="*/ 245518 w 6858001"/>
              <a:gd name="connsiteY10" fmla="*/ 35299 h 8030691"/>
              <a:gd name="connsiteX11" fmla="*/ 348388 w 6858001"/>
              <a:gd name="connsiteY11" fmla="*/ 48074 h 8030691"/>
              <a:gd name="connsiteX12" fmla="*/ 470460 w 6858001"/>
              <a:gd name="connsiteY12" fmla="*/ 63370 h 8030691"/>
              <a:gd name="connsiteX13" fmla="*/ 605563 w 6858001"/>
              <a:gd name="connsiteY13" fmla="*/ 79507 h 8030691"/>
              <a:gd name="connsiteX14" fmla="*/ 757810 w 6858001"/>
              <a:gd name="connsiteY14" fmla="*/ 96484 h 8030691"/>
              <a:gd name="connsiteX15" fmla="*/ 923774 w 6858001"/>
              <a:gd name="connsiteY15" fmla="*/ 114469 h 8030691"/>
              <a:gd name="connsiteX16" fmla="*/ 1104139 w 6858001"/>
              <a:gd name="connsiteY16" fmla="*/ 132455 h 8030691"/>
              <a:gd name="connsiteX17" fmla="*/ 1296163 w 6858001"/>
              <a:gd name="connsiteY17" fmla="*/ 150776 h 8030691"/>
              <a:gd name="connsiteX18" fmla="*/ 1503275 w 6858001"/>
              <a:gd name="connsiteY18" fmla="*/ 167753 h 8030691"/>
              <a:gd name="connsiteX19" fmla="*/ 1719988 w 6858001"/>
              <a:gd name="connsiteY19" fmla="*/ 184058 h 8030691"/>
              <a:gd name="connsiteX20" fmla="*/ 1949045 w 6858001"/>
              <a:gd name="connsiteY20" fmla="*/ 198850 h 8030691"/>
              <a:gd name="connsiteX21" fmla="*/ 2187703 w 6858001"/>
              <a:gd name="connsiteY21" fmla="*/ 212969 h 8030691"/>
              <a:gd name="connsiteX22" fmla="*/ 2436649 w 6858001"/>
              <a:gd name="connsiteY22" fmla="*/ 226249 h 8030691"/>
              <a:gd name="connsiteX23" fmla="*/ 2564208 w 6858001"/>
              <a:gd name="connsiteY23" fmla="*/ 230955 h 8030691"/>
              <a:gd name="connsiteX24" fmla="*/ 2694509 w 6858001"/>
              <a:gd name="connsiteY24" fmla="*/ 236166 h 8030691"/>
              <a:gd name="connsiteX25" fmla="*/ 2826869 w 6858001"/>
              <a:gd name="connsiteY25" fmla="*/ 241040 h 8030691"/>
              <a:gd name="connsiteX26" fmla="*/ 2959914 w 6858001"/>
              <a:gd name="connsiteY26" fmla="*/ 244234 h 8030691"/>
              <a:gd name="connsiteX27" fmla="*/ 3095702 w 6858001"/>
              <a:gd name="connsiteY27" fmla="*/ 247092 h 8030691"/>
              <a:gd name="connsiteX28" fmla="*/ 3232862 w 6858001"/>
              <a:gd name="connsiteY28" fmla="*/ 250117 h 8030691"/>
              <a:gd name="connsiteX29" fmla="*/ 3372766 w 6858001"/>
              <a:gd name="connsiteY29" fmla="*/ 252134 h 8030691"/>
              <a:gd name="connsiteX30" fmla="*/ 3514040 w 6858001"/>
              <a:gd name="connsiteY30" fmla="*/ 252134 h 8030691"/>
              <a:gd name="connsiteX31" fmla="*/ 3656686 w 6858001"/>
              <a:gd name="connsiteY31" fmla="*/ 253143 h 8030691"/>
              <a:gd name="connsiteX32" fmla="*/ 3800705 w 6858001"/>
              <a:gd name="connsiteY32" fmla="*/ 252134 h 8030691"/>
              <a:gd name="connsiteX33" fmla="*/ 3946780 w 6858001"/>
              <a:gd name="connsiteY33" fmla="*/ 250117 h 8030691"/>
              <a:gd name="connsiteX34" fmla="*/ 4092856 w 6858001"/>
              <a:gd name="connsiteY34" fmla="*/ 248268 h 8030691"/>
              <a:gd name="connsiteX35" fmla="*/ 4240988 w 6858001"/>
              <a:gd name="connsiteY35" fmla="*/ 244234 h 8030691"/>
              <a:gd name="connsiteX36" fmla="*/ 4390492 w 6858001"/>
              <a:gd name="connsiteY36" fmla="*/ 240032 h 8030691"/>
              <a:gd name="connsiteX37" fmla="*/ 4539997 w 6858001"/>
              <a:gd name="connsiteY37" fmla="*/ 235157 h 8030691"/>
              <a:gd name="connsiteX38" fmla="*/ 4690873 w 6858001"/>
              <a:gd name="connsiteY38" fmla="*/ 228266 h 8030691"/>
              <a:gd name="connsiteX39" fmla="*/ 4843120 w 6858001"/>
              <a:gd name="connsiteY39" fmla="*/ 220029 h 8030691"/>
              <a:gd name="connsiteX40" fmla="*/ 4996054 w 6858001"/>
              <a:gd name="connsiteY40" fmla="*/ 212129 h 8030691"/>
              <a:gd name="connsiteX41" fmla="*/ 5148987 w 6858001"/>
              <a:gd name="connsiteY41" fmla="*/ 202044 h 8030691"/>
              <a:gd name="connsiteX42" fmla="*/ 5303978 w 6858001"/>
              <a:gd name="connsiteY42" fmla="*/ 189941 h 8030691"/>
              <a:gd name="connsiteX43" fmla="*/ 5456911 w 6858001"/>
              <a:gd name="connsiteY43" fmla="*/ 177839 h 8030691"/>
              <a:gd name="connsiteX44" fmla="*/ 5612588 w 6858001"/>
              <a:gd name="connsiteY44" fmla="*/ 163887 h 8030691"/>
              <a:gd name="connsiteX45" fmla="*/ 5768950 w 6858001"/>
              <a:gd name="connsiteY45" fmla="*/ 148591 h 8030691"/>
              <a:gd name="connsiteX46" fmla="*/ 5923255 w 6858001"/>
              <a:gd name="connsiteY46" fmla="*/ 132455 h 8030691"/>
              <a:gd name="connsiteX47" fmla="*/ 6079618 w 6858001"/>
              <a:gd name="connsiteY47" fmla="*/ 113629 h 8030691"/>
              <a:gd name="connsiteX48" fmla="*/ 6235294 w 6858001"/>
              <a:gd name="connsiteY48" fmla="*/ 93458 h 8030691"/>
              <a:gd name="connsiteX49" fmla="*/ 6391657 w 6858001"/>
              <a:gd name="connsiteY49" fmla="*/ 73455 h 8030691"/>
              <a:gd name="connsiteX50" fmla="*/ 6547333 w 6858001"/>
              <a:gd name="connsiteY50" fmla="*/ 50091 h 8030691"/>
              <a:gd name="connsiteX51" fmla="*/ 6702324 w 6858001"/>
              <a:gd name="connsiteY51" fmla="*/ 26222 h 8030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8030691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8030691"/>
                </a:lnTo>
                <a:lnTo>
                  <a:pt x="0" y="8030690"/>
                </a:lnTo>
                <a:lnTo>
                  <a:pt x="0" y="477747"/>
                </a:lnTo>
                <a:lnTo>
                  <a:pt x="1" y="477747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4"/>
                </a:lnTo>
                <a:lnTo>
                  <a:pt x="470460" y="63370"/>
                </a:lnTo>
                <a:lnTo>
                  <a:pt x="605563" y="79507"/>
                </a:lnTo>
                <a:lnTo>
                  <a:pt x="757810" y="96484"/>
                </a:lnTo>
                <a:lnTo>
                  <a:pt x="923774" y="114469"/>
                </a:lnTo>
                <a:lnTo>
                  <a:pt x="1104139" y="132455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50"/>
                </a:lnTo>
                <a:lnTo>
                  <a:pt x="2187703" y="212969"/>
                </a:lnTo>
                <a:lnTo>
                  <a:pt x="2436649" y="226249"/>
                </a:lnTo>
                <a:lnTo>
                  <a:pt x="2564208" y="230955"/>
                </a:lnTo>
                <a:lnTo>
                  <a:pt x="2694509" y="236166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2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3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4B31EAA-7423-46F7-9B90-4AB2B09C35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096919-6C66-762F-70D0-90B28982DC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855" y="3072385"/>
            <a:ext cx="3108057" cy="2947415"/>
          </a:xfrm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 sz="14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The highest correlations were seen between below parameters: </a:t>
            </a:r>
            <a:endParaRPr lang="en-US" sz="1400" dirty="0">
              <a:solidFill>
                <a:srgbClr val="FFFFFF"/>
              </a:solidFill>
            </a:endParaRPr>
          </a:p>
          <a:p>
            <a:pPr>
              <a:lnSpc>
                <a:spcPct val="90000"/>
              </a:lnSpc>
            </a:pPr>
            <a:r>
              <a:rPr lang="en-US" sz="1400" dirty="0">
                <a:solidFill>
                  <a:srgbClr val="FFFFFF"/>
                </a:solidFill>
                <a:effectLst/>
                <a:latin typeface="SymbolMT"/>
              </a:rPr>
              <a:t> </a:t>
            </a:r>
            <a:r>
              <a:rPr lang="en-US" sz="1400" dirty="0" err="1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perimeter_mean</a:t>
            </a:r>
            <a:r>
              <a:rPr lang="en-US" sz="14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 and </a:t>
            </a:r>
            <a:r>
              <a:rPr lang="en-US" sz="1400" dirty="0" err="1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radius_worst</a:t>
            </a:r>
            <a:r>
              <a:rPr lang="en-US" sz="14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 </a:t>
            </a:r>
            <a:endParaRPr lang="en-US" sz="1400" dirty="0">
              <a:solidFill>
                <a:srgbClr val="FFFFFF"/>
              </a:solidFill>
            </a:endParaRPr>
          </a:p>
          <a:p>
            <a:pPr>
              <a:lnSpc>
                <a:spcPct val="90000"/>
              </a:lnSpc>
            </a:pPr>
            <a:r>
              <a:rPr lang="en-US" sz="1400" dirty="0">
                <a:solidFill>
                  <a:srgbClr val="FFFFFF"/>
                </a:solidFill>
                <a:effectLst/>
                <a:latin typeface="SymbolMT"/>
              </a:rPr>
              <a:t> </a:t>
            </a:r>
            <a:r>
              <a:rPr lang="en-US" sz="1400" dirty="0" err="1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area_worst</a:t>
            </a:r>
            <a:r>
              <a:rPr lang="en-US" sz="14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 and </a:t>
            </a:r>
            <a:r>
              <a:rPr lang="en-US" sz="1400" dirty="0" err="1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radius_worst</a:t>
            </a:r>
            <a:endParaRPr lang="en-US" sz="1400" dirty="0">
              <a:solidFill>
                <a:srgbClr val="FFFFFF"/>
              </a:solidFill>
            </a:endParaRPr>
          </a:p>
          <a:p>
            <a:pPr>
              <a:lnSpc>
                <a:spcPct val="90000"/>
              </a:lnSpc>
            </a:pPr>
            <a:r>
              <a:rPr lang="en-US" sz="1400" dirty="0" err="1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perimeter_worst</a:t>
            </a:r>
            <a:r>
              <a:rPr lang="en-US" sz="14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 and </a:t>
            </a:r>
            <a:r>
              <a:rPr lang="en-US" sz="1400" dirty="0" err="1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radius_worst</a:t>
            </a:r>
            <a:r>
              <a:rPr lang="en-US" sz="14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, </a:t>
            </a:r>
            <a:r>
              <a:rPr lang="en-US" sz="1400" dirty="0" err="1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perimeter_mean</a:t>
            </a:r>
            <a:r>
              <a:rPr lang="en-US" sz="14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, </a:t>
            </a:r>
            <a:r>
              <a:rPr lang="en-US" sz="1400" dirty="0" err="1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area_worst</a:t>
            </a:r>
            <a:r>
              <a:rPr lang="en-US" sz="14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 </a:t>
            </a:r>
            <a:endParaRPr lang="en-US" sz="1400" dirty="0">
              <a:solidFill>
                <a:srgbClr val="FFFFFF"/>
              </a:solidFill>
            </a:endParaRPr>
          </a:p>
          <a:p>
            <a:pPr>
              <a:lnSpc>
                <a:spcPct val="90000"/>
              </a:lnSpc>
            </a:pPr>
            <a:r>
              <a:rPr lang="en-US" sz="1400" dirty="0" err="1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area_mean</a:t>
            </a:r>
            <a:r>
              <a:rPr lang="en-US" sz="14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, </a:t>
            </a:r>
            <a:r>
              <a:rPr lang="en-US" sz="1400" dirty="0" err="1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radius_mean</a:t>
            </a:r>
            <a:r>
              <a:rPr lang="en-US" sz="14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 </a:t>
            </a:r>
            <a:endParaRPr lang="en-US" sz="1400" dirty="0">
              <a:solidFill>
                <a:srgbClr val="FFFFFF"/>
              </a:solidFill>
            </a:endParaRPr>
          </a:p>
          <a:p>
            <a:pPr>
              <a:lnSpc>
                <a:spcPct val="90000"/>
              </a:lnSpc>
            </a:pPr>
            <a:r>
              <a:rPr lang="en-US" sz="1400" dirty="0" err="1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texture_mean</a:t>
            </a:r>
            <a:r>
              <a:rPr lang="en-US" sz="14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 and </a:t>
            </a:r>
            <a:r>
              <a:rPr lang="en-US" sz="1400" dirty="0" err="1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texture_worst</a:t>
            </a:r>
            <a:endParaRPr lang="en-US" sz="1400" dirty="0">
              <a:solidFill>
                <a:srgbClr val="FFFFFF"/>
              </a:solidFill>
            </a:endParaRPr>
          </a:p>
          <a:p>
            <a:pPr marL="0" indent="0">
              <a:lnSpc>
                <a:spcPct val="90000"/>
              </a:lnSpc>
              <a:buNone/>
            </a:pPr>
            <a:endParaRPr lang="en-US" sz="800" dirty="0">
              <a:solidFill>
                <a:srgbClr val="FFFFFF"/>
              </a:solidFill>
            </a:endParaRPr>
          </a:p>
          <a:p>
            <a:pPr marL="0" indent="0">
              <a:lnSpc>
                <a:spcPct val="90000"/>
              </a:lnSpc>
              <a:buNone/>
            </a:pPr>
            <a:endParaRPr lang="en-US" sz="800" dirty="0">
              <a:solidFill>
                <a:srgbClr val="FFFFFF"/>
              </a:solidFill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US" sz="1400" dirty="0">
                <a:solidFill>
                  <a:srgbClr val="FFFFFF"/>
                </a:solidFill>
              </a:rPr>
              <a:t>Continued…</a:t>
            </a:r>
          </a:p>
          <a:p>
            <a:pPr>
              <a:lnSpc>
                <a:spcPct val="90000"/>
              </a:lnSpc>
            </a:pPr>
            <a:endParaRPr lang="en-US" sz="800" dirty="0">
              <a:solidFill>
                <a:srgbClr val="FFFFFF"/>
              </a:solidFill>
            </a:endParaRPr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49DDDCC0-4F63-1107-7722-16153A23F9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8451" y="1833765"/>
            <a:ext cx="6495847" cy="3800068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142837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{425AE19F-522F-F748-BFA5-971E296B8EE2}tf10001062</Template>
  <TotalTime>186</TotalTime>
  <Words>1274</Words>
  <Application>Microsoft Macintosh PowerPoint</Application>
  <PresentationFormat>Widescreen</PresentationFormat>
  <Paragraphs>126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Arial</vt:lpstr>
      <vt:lpstr>Calibri</vt:lpstr>
      <vt:lpstr>Century Gothic</vt:lpstr>
      <vt:lpstr>SymbolMT</vt:lpstr>
      <vt:lpstr>Wingdings</vt:lpstr>
      <vt:lpstr>Wingdings 3</vt:lpstr>
      <vt:lpstr>Ion</vt:lpstr>
      <vt:lpstr>BREAST CANCER PREDICTION </vt:lpstr>
      <vt:lpstr>Introduction</vt:lpstr>
      <vt:lpstr>Data Summary</vt:lpstr>
      <vt:lpstr>Features</vt:lpstr>
      <vt:lpstr>Data Preparation Steps</vt:lpstr>
      <vt:lpstr>Feature Density Plot</vt:lpstr>
      <vt:lpstr>Feature Pairs</vt:lpstr>
      <vt:lpstr>Correlation Matrix</vt:lpstr>
      <vt:lpstr>Highest Correlation Matrix</vt:lpstr>
      <vt:lpstr>Lowest Correlation Matrix</vt:lpstr>
      <vt:lpstr>Inverse Correlation Matrix</vt:lpstr>
      <vt:lpstr>Principal Component Analysis (PCA)</vt:lpstr>
      <vt:lpstr>Principal Component Analysis (PCA)</vt:lpstr>
      <vt:lpstr>Principal Component Analysis (PCA)</vt:lpstr>
      <vt:lpstr>T-SNE Transform</vt:lpstr>
      <vt:lpstr>Modeling and Analysis</vt:lpstr>
      <vt:lpstr>Random Forest (Observations)</vt:lpstr>
      <vt:lpstr>Confusion Matrix of GBM</vt:lpstr>
      <vt:lpstr>Confusion Matrix of LGBM</vt:lpstr>
      <vt:lpstr>Confusion Matrix of XGBOOST</vt:lpstr>
      <vt:lpstr>Conclusion</vt:lpstr>
      <vt:lpstr>Thank You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Breast CANCER PREDICTION </dc:title>
  <dc:creator>Rutika Dhoka</dc:creator>
  <cp:lastModifiedBy>Saurabh Harishchandra Jadhav</cp:lastModifiedBy>
  <cp:revision>21</cp:revision>
  <dcterms:created xsi:type="dcterms:W3CDTF">2022-12-05T02:15:51Z</dcterms:created>
  <dcterms:modified xsi:type="dcterms:W3CDTF">2022-12-05T05:28:11Z</dcterms:modified>
</cp:coreProperties>
</file>